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57" r:id="rId2"/>
    <p:sldMasterId id="2147483673" r:id="rId3"/>
    <p:sldMasterId id="2147483659" r:id="rId4"/>
    <p:sldMasterId id="2147483668" r:id="rId5"/>
    <p:sldMasterId id="2147483674" r:id="rId6"/>
  </p:sldMasterIdLst>
  <p:notesMasterIdLst>
    <p:notesMasterId r:id="rId32"/>
  </p:notesMasterIdLst>
  <p:sldIdLst>
    <p:sldId id="256" r:id="rId7"/>
    <p:sldId id="267" r:id="rId8"/>
    <p:sldId id="281" r:id="rId9"/>
    <p:sldId id="282" r:id="rId10"/>
    <p:sldId id="260" r:id="rId11"/>
    <p:sldId id="268" r:id="rId12"/>
    <p:sldId id="263" r:id="rId13"/>
    <p:sldId id="272" r:id="rId14"/>
    <p:sldId id="270" r:id="rId15"/>
    <p:sldId id="290" r:id="rId16"/>
    <p:sldId id="273" r:id="rId17"/>
    <p:sldId id="274" r:id="rId18"/>
    <p:sldId id="277" r:id="rId19"/>
    <p:sldId id="275" r:id="rId20"/>
    <p:sldId id="276" r:id="rId21"/>
    <p:sldId id="278" r:id="rId22"/>
    <p:sldId id="279" r:id="rId23"/>
    <p:sldId id="280" r:id="rId24"/>
    <p:sldId id="283" r:id="rId25"/>
    <p:sldId id="288" r:id="rId26"/>
    <p:sldId id="289" r:id="rId27"/>
    <p:sldId id="285" r:id="rId28"/>
    <p:sldId id="286" r:id="rId29"/>
    <p:sldId id="287" r:id="rId30"/>
    <p:sldId id="265" r:id="rId3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4B"/>
    <a:srgbClr val="476E7D"/>
    <a:srgbClr val="ACDAF0"/>
    <a:srgbClr val="F37121"/>
    <a:srgbClr val="009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24" autoAdjust="0"/>
    <p:restoredTop sz="94660"/>
  </p:normalViewPr>
  <p:slideViewPr>
    <p:cSldViewPr>
      <p:cViewPr>
        <p:scale>
          <a:sx n="90" d="100"/>
          <a:sy n="90" d="100"/>
        </p:scale>
        <p:origin x="-1134" y="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0815F-2FCE-434A-9408-66487AF3FB0B}" type="datetimeFigureOut">
              <a:rPr lang="da-DK" smtClean="0"/>
              <a:t>18-05-2016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E759F-85AA-453B-971D-E6F3B7B9F62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9393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sz="1200" dirty="0" smtClean="0"/>
              <a:t>Initiated (</a:t>
            </a:r>
            <a:r>
              <a:rPr lang="en-GB" sz="1200" dirty="0" err="1" smtClean="0"/>
              <a:t>snarere</a:t>
            </a:r>
            <a:r>
              <a:rPr lang="en-GB" sz="1200" dirty="0" smtClean="0"/>
              <a:t> end entails)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sz="1200" dirty="0" smtClean="0"/>
              <a:t>Overall aim (</a:t>
            </a:r>
            <a:r>
              <a:rPr lang="en-GB" sz="1200" baseline="0" dirty="0" smtClean="0"/>
              <a:t>WP1) </a:t>
            </a:r>
            <a:r>
              <a:rPr lang="en-GB" sz="1200" dirty="0" smtClean="0"/>
              <a:t>is to ensure maximum impact of the developed solutions by all the diff. WP1 tasks 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sz="1200" dirty="0" smtClean="0"/>
              <a:t>Initiated (</a:t>
            </a:r>
            <a:r>
              <a:rPr lang="en-GB" sz="1200" dirty="0" err="1" smtClean="0"/>
              <a:t>snarere</a:t>
            </a:r>
            <a:r>
              <a:rPr lang="en-GB" sz="1200" dirty="0" smtClean="0"/>
              <a:t> end entails)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sz="1200" dirty="0" smtClean="0"/>
              <a:t>Overall aim (</a:t>
            </a:r>
            <a:r>
              <a:rPr lang="en-GB" sz="1200" baseline="0" dirty="0" smtClean="0"/>
              <a:t>WP1) </a:t>
            </a:r>
            <a:r>
              <a:rPr lang="en-GB" sz="1200" dirty="0" smtClean="0"/>
              <a:t>is to ensure maximum impact of the developed solutions by all the diff. WP1 tasks 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E153-D828-47E9-A4A1-4420C9E9721C}" type="slidenum">
              <a:rPr lang="da-DK" smtClean="0"/>
              <a:t>16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487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368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t ob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 dirty="0" smtClean="0"/>
              <a:t>Klik for at redigere i master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</p:txBody>
      </p:sp>
    </p:spTree>
    <p:extLst>
      <p:ext uri="{BB962C8B-B14F-4D97-AF65-F5344CB8AC3E}">
        <p14:creationId xmlns:p14="http://schemas.microsoft.com/office/powerpoint/2010/main" val="422891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objec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a-DK" dirty="0" smtClean="0"/>
              <a:t>Klik for at redigere i master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dirty="0" smtClean="0"/>
              <a:t>Klik for at redigere i master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dirty="0" smtClean="0"/>
              <a:t>Klik for at redigere i master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</p:txBody>
      </p:sp>
    </p:spTree>
    <p:extLst>
      <p:ext uri="{BB962C8B-B14F-4D97-AF65-F5344CB8AC3E}">
        <p14:creationId xmlns:p14="http://schemas.microsoft.com/office/powerpoint/2010/main" val="1432166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 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a-DK" dirty="0" smtClean="0"/>
              <a:t>Klik for at redigere i master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81743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a-DK" dirty="0" smtClean="0"/>
              <a:t>Klik for at redigere i master</a:t>
            </a:r>
            <a:endParaRPr lang="da-DK" dirty="0"/>
          </a:p>
        </p:txBody>
      </p:sp>
      <p:sp>
        <p:nvSpPr>
          <p:cNvPr id="4" name="Pladsholder til billede 3"/>
          <p:cNvSpPr>
            <a:spLocks noGrp="1"/>
          </p:cNvSpPr>
          <p:nvPr>
            <p:ph type="pic" sz="quarter" idx="10"/>
          </p:nvPr>
        </p:nvSpPr>
        <p:spPr>
          <a:xfrm>
            <a:off x="468313" y="1700808"/>
            <a:ext cx="8280400" cy="4249142"/>
          </a:xfrm>
        </p:spPr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9762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067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B018675\Desktop\MC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"/>
          <a:stretch/>
        </p:blipFill>
        <p:spPr bwMode="auto">
          <a:xfrm>
            <a:off x="937692" y="1268759"/>
            <a:ext cx="7059128" cy="492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6001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3124" y="977542"/>
            <a:ext cx="8410578" cy="527279"/>
          </a:xfrm>
          <a:prstGeom prst="rect">
            <a:avLst/>
          </a:prstGeom>
        </p:spPr>
        <p:txBody>
          <a:bodyPr lIns="91409" tIns="45706" rIns="91409" bIns="45706" anchor="b">
            <a:normAutofit/>
          </a:bodyPr>
          <a:lstStyle>
            <a:lvl1pPr algn="l">
              <a:defRPr sz="2000">
                <a:solidFill>
                  <a:srgbClr val="000000"/>
                </a:solidFill>
              </a:defRPr>
            </a:lvl1pPr>
          </a:lstStyle>
          <a:p>
            <a:r>
              <a:rPr lang="da-DK" dirty="0" smtClean="0"/>
              <a:t>Titel på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3127" y="1905000"/>
            <a:ext cx="4049597" cy="4487477"/>
          </a:xfrm>
          <a:prstGeom prst="rect">
            <a:avLst/>
          </a:prstGeom>
        </p:spPr>
        <p:txBody>
          <a:bodyPr lIns="91409" tIns="45706" rIns="91409" bIns="45706">
            <a:normAutofit/>
          </a:bodyPr>
          <a:lstStyle>
            <a:lvl1pPr marL="0" indent="0" algn="l">
              <a:buNone/>
              <a:defRPr sz="1600" i="0">
                <a:solidFill>
                  <a:srgbClr val="000000"/>
                </a:solidFill>
              </a:defRPr>
            </a:lvl1pPr>
            <a:lvl2pPr marL="457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 smtClean="0"/>
              <a:t>Tekst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757623" y="1905000"/>
            <a:ext cx="4053969" cy="4487477"/>
          </a:xfrm>
          <a:prstGeom prst="rect">
            <a:avLst/>
          </a:prstGeom>
        </p:spPr>
        <p:txBody>
          <a:bodyPr lIns="91409" tIns="45706" rIns="91409" bIns="45706">
            <a:normAutofit/>
          </a:bodyPr>
          <a:lstStyle>
            <a:lvl1pPr>
              <a:buFontTx/>
              <a:buNone/>
              <a:defRPr sz="1600"/>
            </a:lvl1pPr>
          </a:lstStyle>
          <a:p>
            <a:pPr lvl="0"/>
            <a:r>
              <a:rPr lang="da-DK" dirty="0" smtClean="0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090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5.xml"/><Relationship Id="rId4" Type="http://schemas.openxmlformats.org/officeDocument/2006/relationships/image" Target="../media/image7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theme" Target="../theme/theme6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002160\Dropbox (DMA e-Navigation)\e-Navigation\Projects\Project X\Communication\SØFARTSSTYRELSEN FINAL LOGO\Bar for neden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1" t="13982" r="48592" b="23917"/>
          <a:stretch/>
        </p:blipFill>
        <p:spPr bwMode="auto">
          <a:xfrm>
            <a:off x="-22200" y="0"/>
            <a:ext cx="9166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ktangel 8"/>
          <p:cNvSpPr/>
          <p:nvPr userDrawn="1"/>
        </p:nvSpPr>
        <p:spPr>
          <a:xfrm>
            <a:off x="-36512" y="5949280"/>
            <a:ext cx="9180512" cy="90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12" name="Undertitel 2"/>
          <p:cNvSpPr txBox="1">
            <a:spLocks/>
          </p:cNvSpPr>
          <p:nvPr userDrawn="1"/>
        </p:nvSpPr>
        <p:spPr>
          <a:xfrm>
            <a:off x="611560" y="4869160"/>
            <a:ext cx="7272808" cy="10081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1200" dirty="0" smtClean="0">
                <a:solidFill>
                  <a:srgbClr val="ACDA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Klik for at redigere i master</a:t>
            </a:r>
          </a:p>
          <a:p>
            <a:r>
              <a:rPr lang="da-DK" sz="1200" dirty="0" smtClean="0">
                <a:solidFill>
                  <a:srgbClr val="ACDA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Klik for at redigere i master</a:t>
            </a:r>
          </a:p>
          <a:p>
            <a:r>
              <a:rPr lang="da-DK" sz="1200" dirty="0" smtClean="0">
                <a:solidFill>
                  <a:srgbClr val="ACDA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Klik for at redigere i master</a:t>
            </a:r>
          </a:p>
        </p:txBody>
      </p:sp>
      <p:sp>
        <p:nvSpPr>
          <p:cNvPr id="13" name="Titel 1"/>
          <p:cNvSpPr txBox="1">
            <a:spLocks/>
          </p:cNvSpPr>
          <p:nvPr userDrawn="1"/>
        </p:nvSpPr>
        <p:spPr>
          <a:xfrm>
            <a:off x="607398" y="3615159"/>
            <a:ext cx="7268344" cy="96596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b="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KLIK FOR AT REDIGERE MASTER</a:t>
            </a:r>
          </a:p>
        </p:txBody>
      </p:sp>
      <p:pic>
        <p:nvPicPr>
          <p:cNvPr id="14" name="Picture 3"/>
          <p:cNvPicPr>
            <a:picLocks noChangeAspect="1"/>
          </p:cNvPicPr>
          <p:nvPr userDrawn="1"/>
        </p:nvPicPr>
        <p:blipFill rotWithShape="1">
          <a:blip r:embed="rId4"/>
          <a:srcRect l="2992" t="3705" r="2945" b="4982"/>
          <a:stretch/>
        </p:blipFill>
        <p:spPr>
          <a:xfrm>
            <a:off x="721668" y="6165304"/>
            <a:ext cx="681980" cy="449818"/>
          </a:xfrm>
          <a:prstGeom prst="rect">
            <a:avLst/>
          </a:prstGeom>
        </p:spPr>
      </p:pic>
      <p:sp>
        <p:nvSpPr>
          <p:cNvPr id="15" name="Rectangle 4"/>
          <p:cNvSpPr/>
          <p:nvPr userDrawn="1"/>
        </p:nvSpPr>
        <p:spPr>
          <a:xfrm>
            <a:off x="1475656" y="6115362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0" dirty="0" smtClean="0">
                <a:solidFill>
                  <a:srgbClr val="08374B"/>
                </a:solidFill>
              </a:rPr>
              <a:t>This project has received funding from The European Union’s Horizon 2020 Research and Innovation </a:t>
            </a:r>
            <a:r>
              <a:rPr lang="en-US" sz="1000" i="0" dirty="0" err="1" smtClean="0">
                <a:solidFill>
                  <a:srgbClr val="08374B"/>
                </a:solidFill>
              </a:rPr>
              <a:t>Programme</a:t>
            </a:r>
            <a:r>
              <a:rPr lang="en-US" sz="1000" i="0" dirty="0" smtClean="0">
                <a:solidFill>
                  <a:srgbClr val="08374B"/>
                </a:solidFill>
              </a:rPr>
              <a:t> under Grant Agreement no. 636329 </a:t>
            </a:r>
            <a:endParaRPr lang="en-US" sz="1000" i="0" dirty="0">
              <a:solidFill>
                <a:srgbClr val="08374B"/>
              </a:solidFill>
            </a:endParaRPr>
          </a:p>
        </p:txBody>
      </p:sp>
      <p:pic>
        <p:nvPicPr>
          <p:cNvPr id="16" name="Picture 3" descr="C:\Users\B002160\Dropbox (DMA e-Navigation)\e-Navigation\Projects\Project X\WP1 - Maximizing impact\Communication\SØFARTSSTYRELSEN FINAL LOGO\E2_Tagline 02 Marine.pn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6" t="33162" r="34039" b="33419"/>
          <a:stretch/>
        </p:blipFill>
        <p:spPr bwMode="auto">
          <a:xfrm>
            <a:off x="664518" y="404664"/>
            <a:ext cx="3691458" cy="284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B018675\Desktop\E2_Tagline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228" y="501055"/>
            <a:ext cx="2581944" cy="21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-36512" y="0"/>
            <a:ext cx="9180512" cy="6878074"/>
          </a:xfrm>
          <a:prstGeom prst="rect">
            <a:avLst/>
          </a:prstGeom>
          <a:solidFill>
            <a:srgbClr val="476E7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itel 1"/>
          <p:cNvSpPr txBox="1">
            <a:spLocks/>
          </p:cNvSpPr>
          <p:nvPr userDrawn="1"/>
        </p:nvSpPr>
        <p:spPr>
          <a:xfrm>
            <a:off x="607398" y="3615159"/>
            <a:ext cx="7268344" cy="96596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b="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KLIK FOR AT REDIGERE MASTER</a:t>
            </a:r>
          </a:p>
        </p:txBody>
      </p:sp>
    </p:spTree>
    <p:extLst>
      <p:ext uri="{BB962C8B-B14F-4D97-AF65-F5344CB8AC3E}">
        <p14:creationId xmlns:p14="http://schemas.microsoft.com/office/powerpoint/2010/main" val="363709462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-36512" y="0"/>
            <a:ext cx="9180512" cy="6878074"/>
          </a:xfrm>
          <a:prstGeom prst="rect">
            <a:avLst/>
          </a:prstGeom>
          <a:solidFill>
            <a:srgbClr val="0837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itel 1"/>
          <p:cNvSpPr txBox="1">
            <a:spLocks/>
          </p:cNvSpPr>
          <p:nvPr userDrawn="1"/>
        </p:nvSpPr>
        <p:spPr>
          <a:xfrm>
            <a:off x="607398" y="3615159"/>
            <a:ext cx="7268344" cy="96596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a-DK" b="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KLIK FOR AT REDIGERE MASTER</a:t>
            </a:r>
          </a:p>
        </p:txBody>
      </p:sp>
    </p:spTree>
    <p:extLst>
      <p:ext uri="{BB962C8B-B14F-4D97-AF65-F5344CB8AC3E}">
        <p14:creationId xmlns:p14="http://schemas.microsoft.com/office/powerpoint/2010/main" val="284027305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dsholder til tekst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 smtClean="0"/>
              <a:t>Klik for at redigere i master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</p:txBody>
      </p:sp>
      <p:sp>
        <p:nvSpPr>
          <p:cNvPr id="10" name="Pladsholder til titel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 smtClean="0"/>
              <a:t>Klik for at redigere i master</a:t>
            </a:r>
            <a:endParaRPr lang="da-DK" dirty="0"/>
          </a:p>
        </p:txBody>
      </p:sp>
      <p:pic>
        <p:nvPicPr>
          <p:cNvPr id="11" name="Picture 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54088" y="6398220"/>
            <a:ext cx="288032" cy="195706"/>
          </a:xfrm>
          <a:prstGeom prst="rect">
            <a:avLst/>
          </a:prstGeom>
        </p:spPr>
      </p:pic>
      <p:pic>
        <p:nvPicPr>
          <p:cNvPr id="12" name="Picture 3" descr="C:\Users\B002160\Dropbox (DMA e-Navigation)\e-Navigation\Projects\Project X\Communication\SØFARTSSTYRELSEN FINAL LOGO\Søfartsstyrelsen_Tagline 02 White.png"/>
          <p:cNvPicPr>
            <a:picLocks noChangeAspect="1" noChangeArrowheads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6" t="35744" r="33562" b="42351"/>
          <a:stretch/>
        </p:blipFill>
        <p:spPr bwMode="auto">
          <a:xfrm>
            <a:off x="842120" y="6110188"/>
            <a:ext cx="1522140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421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5" r:id="rId3"/>
    <p:sldLayoutId id="2147483667" r:id="rId4"/>
    <p:sldLayoutId id="2147483666" r:id="rId5"/>
    <p:sldLayoutId id="2147483675" r:id="rId6"/>
    <p:sldLayoutId id="2147483676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08374B"/>
          </a:solidFill>
          <a:latin typeface="Helvetic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B002160\Dropbox (DMA e-Navigation)\e-Navigation\Projects\Project X\Communication\SØFARTSSTYRELSEN FINAL LOGO\Bar for neden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1" t="13982" r="48592" b="23917"/>
          <a:stretch/>
        </p:blipFill>
        <p:spPr bwMode="auto">
          <a:xfrm>
            <a:off x="7723" y="5921896"/>
            <a:ext cx="913627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ladsholder til tekst 8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061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 smtClean="0"/>
              <a:t>Klik for at redigere i master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</p:txBody>
      </p:sp>
      <p:sp>
        <p:nvSpPr>
          <p:cNvPr id="12" name="Pladsholder til titel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 smtClean="0"/>
              <a:t>Klik for at redigere i master</a:t>
            </a:r>
            <a:endParaRPr lang="da-DK" dirty="0"/>
          </a:p>
        </p:txBody>
      </p:sp>
      <p:pic>
        <p:nvPicPr>
          <p:cNvPr id="16" name="Picture 3"/>
          <p:cNvPicPr>
            <a:picLocks noChangeAspect="1"/>
          </p:cNvPicPr>
          <p:nvPr userDrawn="1"/>
        </p:nvPicPr>
        <p:blipFill rotWithShape="1">
          <a:blip r:embed="rId3"/>
          <a:srcRect l="2992" t="3705" r="2945" b="4982"/>
          <a:stretch/>
        </p:blipFill>
        <p:spPr>
          <a:xfrm>
            <a:off x="577652" y="6165304"/>
            <a:ext cx="681980" cy="449818"/>
          </a:xfrm>
          <a:prstGeom prst="rect">
            <a:avLst/>
          </a:prstGeom>
        </p:spPr>
      </p:pic>
      <p:sp>
        <p:nvSpPr>
          <p:cNvPr id="17" name="Rectangle 4"/>
          <p:cNvSpPr/>
          <p:nvPr userDrawn="1"/>
        </p:nvSpPr>
        <p:spPr>
          <a:xfrm>
            <a:off x="1331640" y="6115362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0" dirty="0" smtClean="0">
                <a:solidFill>
                  <a:schemeClr val="bg1"/>
                </a:solidFill>
              </a:rPr>
              <a:t>This project has received funding from The European Union’s Horizon 2020 Research and Innovation </a:t>
            </a:r>
            <a:r>
              <a:rPr lang="en-US" sz="1000" i="0" dirty="0" err="1" smtClean="0">
                <a:solidFill>
                  <a:schemeClr val="bg1"/>
                </a:solidFill>
              </a:rPr>
              <a:t>Programme</a:t>
            </a:r>
            <a:r>
              <a:rPr lang="en-US" sz="1000" i="0" dirty="0" smtClean="0">
                <a:solidFill>
                  <a:schemeClr val="bg1"/>
                </a:solidFill>
              </a:rPr>
              <a:t> under Grant Agreement no. 636329 </a:t>
            </a:r>
            <a:endParaRPr lang="en-US" sz="1000" i="0" dirty="0">
              <a:solidFill>
                <a:schemeClr val="bg1"/>
              </a:solidFill>
            </a:endParaRPr>
          </a:p>
        </p:txBody>
      </p:sp>
      <p:pic>
        <p:nvPicPr>
          <p:cNvPr id="18" name="Picture 3" descr="C:\Users\B002160\Dropbox (DMA e-Navigation)\e-Navigation\Projects\Project X\WP1 - Maximizing impact\Communication\SØFARTSSTYRELSEN FINAL LOGO\E2_Tagline 02 Marine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6" t="34347" r="34039" b="40752"/>
          <a:stretch/>
        </p:blipFill>
        <p:spPr bwMode="auto">
          <a:xfrm>
            <a:off x="7265069" y="5922787"/>
            <a:ext cx="1631018" cy="93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15026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08374B"/>
          </a:solidFill>
          <a:latin typeface="Helvetic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rgbClr val="08374B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 descr="Skærmbillede 2015-10-02 kl. 13.17.5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460432" cy="3559572"/>
          </a:xfrm>
          <a:prstGeom prst="rect">
            <a:avLst/>
          </a:prstGeom>
        </p:spPr>
      </p:pic>
      <p:pic>
        <p:nvPicPr>
          <p:cNvPr id="9" name="Picture 2" descr="C:\Users\B002160\Dropbox (DMA e-Navigation)\e-Navigation\Projects\Project X\Communication\SØFARTSSTYRELSEN FINAL LOGO\Bar for neden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1" t="13982" r="48592" b="23917"/>
          <a:stretch/>
        </p:blipFill>
        <p:spPr bwMode="auto">
          <a:xfrm>
            <a:off x="7723" y="5921896"/>
            <a:ext cx="913627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/>
          <p:cNvPicPr>
            <a:picLocks noChangeAspect="1"/>
          </p:cNvPicPr>
          <p:nvPr userDrawn="1"/>
        </p:nvPicPr>
        <p:blipFill rotWithShape="1">
          <a:blip r:embed="rId4"/>
          <a:srcRect l="2992" t="3705" r="2945" b="4982"/>
          <a:stretch/>
        </p:blipFill>
        <p:spPr>
          <a:xfrm>
            <a:off x="577652" y="6165304"/>
            <a:ext cx="681980" cy="449818"/>
          </a:xfrm>
          <a:prstGeom prst="rect">
            <a:avLst/>
          </a:prstGeom>
        </p:spPr>
      </p:pic>
      <p:sp>
        <p:nvSpPr>
          <p:cNvPr id="14" name="Rectangle 4"/>
          <p:cNvSpPr/>
          <p:nvPr userDrawn="1"/>
        </p:nvSpPr>
        <p:spPr>
          <a:xfrm>
            <a:off x="1331640" y="6115362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0" dirty="0" smtClean="0">
                <a:solidFill>
                  <a:schemeClr val="bg1"/>
                </a:solidFill>
              </a:rPr>
              <a:t>This project has received funding from The European Union’s Horizon 2020 Research and Innovation </a:t>
            </a:r>
            <a:r>
              <a:rPr lang="en-US" sz="1000" i="0" dirty="0" err="1" smtClean="0">
                <a:solidFill>
                  <a:schemeClr val="bg1"/>
                </a:solidFill>
              </a:rPr>
              <a:t>Programme</a:t>
            </a:r>
            <a:r>
              <a:rPr lang="en-US" sz="1000" i="0" dirty="0" smtClean="0">
                <a:solidFill>
                  <a:schemeClr val="bg1"/>
                </a:solidFill>
              </a:rPr>
              <a:t> under Grant Agreement no. 636329 </a:t>
            </a:r>
            <a:endParaRPr lang="en-US" sz="1000" i="0" dirty="0">
              <a:solidFill>
                <a:schemeClr val="bg1"/>
              </a:solidFill>
            </a:endParaRPr>
          </a:p>
        </p:txBody>
      </p:sp>
      <p:pic>
        <p:nvPicPr>
          <p:cNvPr id="15" name="Picture 3" descr="C:\Users\B002160\Dropbox (DMA e-Navigation)\e-Navigation\Projects\Project X\WP1 - Maximizing impact\Communication\SØFARTSSTYRELSEN FINAL LOGO\E2_Tagline 02 Marine.pn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6" t="34347" r="34039" b="40752"/>
          <a:stretch/>
        </p:blipFill>
        <p:spPr bwMode="auto">
          <a:xfrm>
            <a:off x="7265069" y="5922787"/>
            <a:ext cx="1631018" cy="93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ladsholder til titel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 smtClean="0"/>
              <a:t>Klik for at redigere i master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7171172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08374B"/>
          </a:solidFill>
          <a:latin typeface="Helvetica" panose="020B0604020202020204" pitchFamily="34" charset="0"/>
          <a:ea typeface="+mj-ea"/>
          <a:cs typeface="Helvetica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B002160\Dropbox (DMA e-Navigation)\e-Navigation\Projects\Project X\Communication\SØFARTSSTYRELSEN FINAL LOGO\Bar for nede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1" t="13982" r="48592" b="23917"/>
          <a:stretch/>
        </p:blipFill>
        <p:spPr bwMode="auto">
          <a:xfrm>
            <a:off x="-22200" y="0"/>
            <a:ext cx="9166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ktangel 2"/>
          <p:cNvSpPr/>
          <p:nvPr/>
        </p:nvSpPr>
        <p:spPr>
          <a:xfrm>
            <a:off x="-36512" y="5949280"/>
            <a:ext cx="9180512" cy="90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" name="Undertitel 2"/>
          <p:cNvSpPr txBox="1">
            <a:spLocks/>
          </p:cNvSpPr>
          <p:nvPr/>
        </p:nvSpPr>
        <p:spPr>
          <a:xfrm>
            <a:off x="611560" y="4869160"/>
            <a:ext cx="7272808" cy="10081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1200" dirty="0" smtClean="0">
                <a:solidFill>
                  <a:srgbClr val="ACDA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Bjørn Borbye Pedersen</a:t>
            </a:r>
          </a:p>
          <a:p>
            <a:r>
              <a:rPr lang="da-DK" sz="1200" dirty="0" smtClean="0">
                <a:solidFill>
                  <a:srgbClr val="ACDA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bbp@dma.dk</a:t>
            </a:r>
          </a:p>
          <a:p>
            <a:r>
              <a:rPr lang="da-DK" sz="1200" dirty="0" smtClean="0">
                <a:solidFill>
                  <a:srgbClr val="ACDA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May 18th 2016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07398" y="3615159"/>
            <a:ext cx="7268344" cy="96596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Project Presentation at EUSBSR meeting</a:t>
            </a: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 rotWithShape="1">
          <a:blip r:embed="rId3"/>
          <a:srcRect l="2992" t="3705" r="2945" b="4982"/>
          <a:stretch/>
        </p:blipFill>
        <p:spPr>
          <a:xfrm>
            <a:off x="721668" y="6165304"/>
            <a:ext cx="681980" cy="449818"/>
          </a:xfrm>
          <a:prstGeom prst="rect">
            <a:avLst/>
          </a:prstGeom>
        </p:spPr>
      </p:pic>
      <p:sp>
        <p:nvSpPr>
          <p:cNvPr id="7" name="Rectangle 4"/>
          <p:cNvSpPr/>
          <p:nvPr/>
        </p:nvSpPr>
        <p:spPr>
          <a:xfrm>
            <a:off x="1475656" y="6115362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0" dirty="0" smtClean="0">
                <a:solidFill>
                  <a:srgbClr val="08374B"/>
                </a:solidFill>
              </a:rPr>
              <a:t>This project has received funding from The European Union’s Horizon 2020 Research and Innovation </a:t>
            </a:r>
            <a:r>
              <a:rPr lang="en-US" sz="1000" i="0" dirty="0" err="1" smtClean="0">
                <a:solidFill>
                  <a:srgbClr val="08374B"/>
                </a:solidFill>
              </a:rPr>
              <a:t>Programme</a:t>
            </a:r>
            <a:r>
              <a:rPr lang="en-US" sz="1000" i="0" dirty="0" smtClean="0">
                <a:solidFill>
                  <a:srgbClr val="08374B"/>
                </a:solidFill>
              </a:rPr>
              <a:t> under Grant Agreement no. 636329 </a:t>
            </a:r>
            <a:endParaRPr lang="en-US" sz="1000" i="0" dirty="0">
              <a:solidFill>
                <a:srgbClr val="08374B"/>
              </a:solidFill>
            </a:endParaRPr>
          </a:p>
        </p:txBody>
      </p:sp>
      <p:pic>
        <p:nvPicPr>
          <p:cNvPr id="8" name="Picture 3" descr="C:\Users\B002160\Dropbox (DMA e-Navigation)\e-Navigation\Projects\Project X\WP1 - Maximizing impact\Communication\SØFARTSSTYRELSEN FINAL LOGO\E2_Tagline 02 Marin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6" t="33162" r="34039" b="33419"/>
          <a:stretch/>
        </p:blipFill>
        <p:spPr bwMode="auto">
          <a:xfrm>
            <a:off x="664518" y="404664"/>
            <a:ext cx="3691458" cy="284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B018675\Desktop\E2_Taglin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228" y="501055"/>
            <a:ext cx="2581944" cy="21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49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3074" name="Picture 2" descr="C:\Users\B002160\Pictures\bw_notic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8" y="692696"/>
            <a:ext cx="9049072" cy="496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91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673819"/>
            <a:ext cx="8229600" cy="778098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08374B"/>
                </a:solidFill>
              </a:rPr>
              <a:t>     Platform </a:t>
            </a:r>
            <a:r>
              <a:rPr lang="en-US" dirty="0">
                <a:solidFill>
                  <a:srgbClr val="08374B"/>
                </a:solidFill>
              </a:rPr>
              <a:t>displays – web and onboard </a:t>
            </a:r>
            <a:r>
              <a:rPr lang="en-US" dirty="0" smtClean="0">
                <a:solidFill>
                  <a:srgbClr val="08374B"/>
                </a:solidFill>
              </a:rPr>
              <a:t>equipment</a:t>
            </a:r>
            <a:br>
              <a:rPr lang="en-US" dirty="0" smtClean="0">
                <a:solidFill>
                  <a:srgbClr val="08374B"/>
                </a:solidFill>
              </a:rPr>
            </a:br>
            <a:endParaRPr lang="en-US" dirty="0">
              <a:solidFill>
                <a:srgbClr val="08374B"/>
              </a:solidFill>
            </a:endParaRPr>
          </a:p>
        </p:txBody>
      </p:sp>
      <p:sp>
        <p:nvSpPr>
          <p:cNvPr id="43" name="Pladsholder til indhold 1"/>
          <p:cNvSpPr txBox="1">
            <a:spLocks/>
          </p:cNvSpPr>
          <p:nvPr/>
        </p:nvSpPr>
        <p:spPr>
          <a:xfrm>
            <a:off x="448304" y="1585267"/>
            <a:ext cx="8147248" cy="312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EfficienSea2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makes services available for the end user by developing </a:t>
            </a:r>
            <a:r>
              <a:rPr lang="en-US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webbased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platforms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focusing on the Arctic and Baltic areas. </a:t>
            </a:r>
            <a:endParaRPr lang="en-US" sz="2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long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term roll-out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services will also be prototyped and tested in commercial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onboard 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lang="da-DK" sz="2000" dirty="0" err="1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shore</a:t>
            </a:r>
            <a:r>
              <a:rPr lang="da-DK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da-DK" sz="2000" dirty="0" err="1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equipment</a:t>
            </a:r>
            <a:r>
              <a:rPr lang="da-DK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endParaRPr lang="da-DK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da-DK" sz="2000" b="1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Output</a:t>
            </a:r>
            <a:r>
              <a:rPr lang="da-DK" sz="2000" b="1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</a:t>
            </a:r>
            <a:r>
              <a:rPr lang="da-DK" sz="2000" b="1" dirty="0" err="1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Implementation</a:t>
            </a:r>
            <a:r>
              <a:rPr lang="da-DK" sz="2000" b="1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of </a:t>
            </a:r>
            <a:r>
              <a:rPr lang="da-DK" sz="2000" b="1" dirty="0" err="1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BalticWeb</a:t>
            </a:r>
            <a:endParaRPr lang="da-DK" sz="2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EfficienSea2 provides a working prototype of a cloud embedded single point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access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e-Navigation and e-Maritime services in the Baltic Sea (based on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existing </a:t>
            </a:r>
            <a:r>
              <a:rPr lang="en-US" sz="2000" dirty="0" err="1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ArcticWeb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With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five to six integrated e-Navigation services, </a:t>
            </a:r>
            <a:r>
              <a:rPr lang="en-US" sz="2000" dirty="0" err="1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BalticWeb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 accessible on all internet connected systems, e.g. tablet and PC.</a:t>
            </a:r>
          </a:p>
          <a:p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1477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673819"/>
            <a:ext cx="8229600" cy="778098"/>
          </a:xfrm>
        </p:spPr>
        <p:txBody>
          <a:bodyPr>
            <a:noAutofit/>
          </a:bodyPr>
          <a:lstStyle/>
          <a:p>
            <a:r>
              <a:rPr lang="en-US" dirty="0" smtClean="0"/>
              <a:t>     Communication </a:t>
            </a:r>
            <a:r>
              <a:rPr lang="en-US" dirty="0"/>
              <a:t>framework – The Maritime </a:t>
            </a:r>
            <a:r>
              <a:rPr lang="en-US" dirty="0" smtClean="0"/>
              <a:t>Cloud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Ellipse 5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3</a:t>
            </a:r>
            <a:endParaRPr lang="da-DK" dirty="0"/>
          </a:p>
        </p:txBody>
      </p:sp>
      <p:pic>
        <p:nvPicPr>
          <p:cNvPr id="7" name="Picture 3" descr="C:\Users\B018675\Desktop\MC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" t="22201"/>
          <a:stretch/>
        </p:blipFill>
        <p:spPr bwMode="auto">
          <a:xfrm>
            <a:off x="877230" y="1730524"/>
            <a:ext cx="7151154" cy="388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77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673819"/>
            <a:ext cx="8229600" cy="778098"/>
          </a:xfrm>
        </p:spPr>
        <p:txBody>
          <a:bodyPr>
            <a:noAutofit/>
          </a:bodyPr>
          <a:lstStyle/>
          <a:p>
            <a:r>
              <a:rPr lang="en-US" dirty="0" smtClean="0"/>
              <a:t>     Communication </a:t>
            </a:r>
            <a:r>
              <a:rPr lang="en-US" dirty="0"/>
              <a:t>framework – The Maritime </a:t>
            </a:r>
            <a:r>
              <a:rPr lang="en-US" dirty="0" smtClean="0"/>
              <a:t>Cloud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3" name="Pladsholder til indhold 1"/>
          <p:cNvSpPr txBox="1">
            <a:spLocks/>
          </p:cNvSpPr>
          <p:nvPr/>
        </p:nvSpPr>
        <p:spPr>
          <a:xfrm>
            <a:off x="448304" y="1585267"/>
            <a:ext cx="8147248" cy="4560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EffcienSea2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creates and implements a communication framework that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enables efficient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secure and reliable information exchange in and around the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maritime sector.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Maritime Cloud connects all maritime stakeholders with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maritime information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services of all kinds. The Maritime Cloud includes an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Identity Registry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 secure identity management, a Service Registry for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registering, discovering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using relevant services and a Messaging Service for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intelligently exchanging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information between communications systems connected to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cloud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endParaRPr lang="en-US" sz="2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Maritime Cloud has potential to break ground by enabling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maritime </a:t>
            </a:r>
            <a:r>
              <a:rPr lang="da-DK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internet of </a:t>
            </a:r>
            <a:r>
              <a:rPr lang="da-DK" sz="2000" dirty="0" err="1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things</a:t>
            </a:r>
            <a:r>
              <a:rPr lang="da-DK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endParaRPr lang="en-US" sz="2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en-US" sz="2000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3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2186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dsholder til indhold 1"/>
          <p:cNvSpPr txBox="1">
            <a:spLocks/>
          </p:cNvSpPr>
          <p:nvPr/>
        </p:nvSpPr>
        <p:spPr>
          <a:xfrm>
            <a:off x="448304" y="1585267"/>
            <a:ext cx="8147248" cy="312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Output</a:t>
            </a:r>
            <a:r>
              <a:rPr lang="en-US" sz="2000" b="1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Implementation of The Maritime </a:t>
            </a:r>
            <a:r>
              <a:rPr lang="en-US" sz="2000" b="1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Cloud</a:t>
            </a:r>
            <a:endParaRPr lang="en-US" sz="2000" dirty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EfficienSea2 provides a working prototype of the communication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framework with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operational functions such as a single logon for all services,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identity management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discovery of maritime services.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Elements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The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Maritime Cloud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be made operational in the Arctic and Baltic Sea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en-US" sz="2000" dirty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Titel 3"/>
          <p:cNvSpPr txBox="1">
            <a:spLocks/>
          </p:cNvSpPr>
          <p:nvPr/>
        </p:nvSpPr>
        <p:spPr>
          <a:xfrm>
            <a:off x="457200" y="673819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     Communication framework – The Maritime Cloud</a:t>
            </a:r>
          </a:p>
          <a:p>
            <a:endParaRPr lang="en-US" dirty="0"/>
          </a:p>
        </p:txBody>
      </p:sp>
      <p:sp>
        <p:nvSpPr>
          <p:cNvPr id="10" name="Ellipse 9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3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5381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673819"/>
            <a:ext cx="8435280" cy="778098"/>
          </a:xfrm>
        </p:spPr>
        <p:txBody>
          <a:bodyPr>
            <a:noAutofit/>
          </a:bodyPr>
          <a:lstStyle/>
          <a:p>
            <a:r>
              <a:rPr lang="en-US" dirty="0" smtClean="0"/>
              <a:t>     Communication </a:t>
            </a:r>
            <a:r>
              <a:rPr lang="en-US" dirty="0"/>
              <a:t>channels – smart roaming and </a:t>
            </a:r>
            <a:r>
              <a:rPr lang="en-US" dirty="0" smtClean="0"/>
              <a:t>VDES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Ellipse 5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4</a:t>
            </a:r>
          </a:p>
        </p:txBody>
      </p:sp>
      <p:pic>
        <p:nvPicPr>
          <p:cNvPr id="7" name="Pladsholder til indhold 2" descr="Skærmbillede 2015-10-01 kl. 20.15.3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0" b="393"/>
          <a:stretch/>
        </p:blipFill>
        <p:spPr>
          <a:xfrm>
            <a:off x="0" y="1666900"/>
            <a:ext cx="9144000" cy="4558699"/>
          </a:xfrm>
          <a:prstGeom prst="rect">
            <a:avLst/>
          </a:prstGeom>
        </p:spPr>
      </p:pic>
      <p:sp>
        <p:nvSpPr>
          <p:cNvPr id="9" name="Tekstboks 13"/>
          <p:cNvSpPr txBox="1"/>
          <p:nvPr/>
        </p:nvSpPr>
        <p:spPr>
          <a:xfrm>
            <a:off x="539552" y="1949931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VDES – VHF Data Exchange Systems</a:t>
            </a:r>
            <a:endParaRPr lang="da-DK" sz="2000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Tekstboks 13"/>
          <p:cNvSpPr txBox="1"/>
          <p:nvPr/>
        </p:nvSpPr>
        <p:spPr>
          <a:xfrm>
            <a:off x="6012160" y="3174067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Connection to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ship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systems</a:t>
            </a:r>
          </a:p>
          <a:p>
            <a:pPr marL="285750" indent="-285750">
              <a:buFont typeface="Arial"/>
              <a:buChar char="•"/>
            </a:pPr>
            <a:endParaRPr lang="da-DK" sz="2000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1" name="Tekstboks 8"/>
          <p:cNvSpPr txBox="1"/>
          <p:nvPr/>
        </p:nvSpPr>
        <p:spPr>
          <a:xfrm>
            <a:off x="6012160" y="1949931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Robust,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seamless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&amp;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cost-effective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roaming</a:t>
            </a:r>
            <a:endParaRPr lang="da-DK" sz="2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2" name="Tekstboks 8"/>
          <p:cNvSpPr txBox="1"/>
          <p:nvPr/>
        </p:nvSpPr>
        <p:spPr>
          <a:xfrm>
            <a:off x="539552" y="3276273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Available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&amp;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emerging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communication</a:t>
            </a:r>
            <a:r>
              <a:rPr lang="da-DK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technologies</a:t>
            </a:r>
            <a:endParaRPr lang="da-DK" sz="2000" dirty="0" smtClean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9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dsholder til indhold 1"/>
          <p:cNvSpPr txBox="1">
            <a:spLocks/>
          </p:cNvSpPr>
          <p:nvPr/>
        </p:nvSpPr>
        <p:spPr>
          <a:xfrm>
            <a:off x="448304" y="1585267"/>
            <a:ext cx="8147248" cy="312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EfficienSea2 develops, prototypes and tests concepts for cost-effective and seamless roaming between communication channels, as well as, the new communication channel VDES (VHF Data Exchange System).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Thereby, it addresses the challenge of weak connectivity and high cost communication.</a:t>
            </a:r>
          </a:p>
          <a:p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000" b="1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Output: Maturation of VDES – VHF Data Exchange System</a:t>
            </a:r>
            <a:endParaRPr lang="en-US" sz="2000" dirty="0" smtClean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EfficienSea2 provides field testing of the on-air parameters performed on a dedicated test platform of a new, globally interoperable and potentially cost free ship-to-ship and ship to shore digital communication link that is </a:t>
            </a:r>
            <a:r>
              <a:rPr lang="da-DK" sz="2000" dirty="0" err="1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dedicated</a:t>
            </a:r>
            <a:r>
              <a:rPr lang="da-DK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to data transfer via radio </a:t>
            </a:r>
            <a:r>
              <a:rPr lang="da-DK" sz="2000" dirty="0" err="1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channels</a:t>
            </a:r>
            <a:r>
              <a:rPr lang="da-DK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</p:txBody>
      </p:sp>
      <p:sp>
        <p:nvSpPr>
          <p:cNvPr id="9" name="Titel 3"/>
          <p:cNvSpPr txBox="1">
            <a:spLocks/>
          </p:cNvSpPr>
          <p:nvPr/>
        </p:nvSpPr>
        <p:spPr>
          <a:xfrm>
            <a:off x="457200" y="673819"/>
            <a:ext cx="843528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     Communication channels – smart roaming and VDES</a:t>
            </a:r>
            <a:br>
              <a:rPr lang="en-US" smtClean="0"/>
            </a:br>
            <a:endParaRPr lang="en-US" dirty="0"/>
          </a:p>
        </p:txBody>
      </p:sp>
      <p:sp>
        <p:nvSpPr>
          <p:cNvPr id="10" name="Ellipse 9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1553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Maximising</a:t>
            </a:r>
            <a:r>
              <a:rPr lang="da-DK" dirty="0" smtClean="0"/>
              <a:t> </a:t>
            </a:r>
            <a:r>
              <a:rPr lang="da-DK" dirty="0" err="1" smtClean="0"/>
              <a:t>Impact</a:t>
            </a:r>
            <a:endParaRPr lang="da-DK" dirty="0"/>
          </a:p>
        </p:txBody>
      </p:sp>
      <p:pic>
        <p:nvPicPr>
          <p:cNvPr id="5" name="Picture 2" descr="C:\Users\B018675\Desktop\Effciciencia2_Visuals\Illustration2_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8806">
            <a:off x="4644058" y="2603629"/>
            <a:ext cx="4621668" cy="4834015"/>
          </a:xfrm>
          <a:prstGeom prst="rect">
            <a:avLst/>
          </a:prstGeom>
          <a:noFill/>
          <a:ln w="6350" cmpd="sng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ladsholder til indhold 2"/>
          <p:cNvSpPr txBox="1">
            <a:spLocks/>
          </p:cNvSpPr>
          <p:nvPr/>
        </p:nvSpPr>
        <p:spPr>
          <a:xfrm>
            <a:off x="457200" y="1600200"/>
            <a:ext cx="411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da-DK" dirty="0" err="1" smtClean="0"/>
              <a:t>Standardisation</a:t>
            </a:r>
            <a:endParaRPr lang="da-DK" dirty="0" smtClean="0"/>
          </a:p>
          <a:p>
            <a:pPr marL="285750" indent="-285750">
              <a:buFont typeface="Arial"/>
              <a:buChar char="•"/>
            </a:pPr>
            <a:endParaRPr lang="da-DK" dirty="0" smtClean="0"/>
          </a:p>
          <a:p>
            <a:pPr marL="285750" indent="-285750"/>
            <a:r>
              <a:rPr lang="da-DK" dirty="0" err="1" smtClean="0"/>
              <a:t>Coordination</a:t>
            </a:r>
            <a:r>
              <a:rPr lang="da-DK" dirty="0" smtClean="0"/>
              <a:t> with </a:t>
            </a:r>
            <a:r>
              <a:rPr lang="da-DK" dirty="0" err="1" smtClean="0"/>
              <a:t>projects</a:t>
            </a:r>
            <a:r>
              <a:rPr lang="da-DK" dirty="0" smtClean="0"/>
              <a:t> and </a:t>
            </a:r>
            <a:r>
              <a:rPr lang="da-DK" dirty="0" err="1" smtClean="0"/>
              <a:t>policies</a:t>
            </a:r>
            <a:endParaRPr lang="da-DK" dirty="0" smtClean="0"/>
          </a:p>
          <a:p>
            <a:pPr marL="285750" indent="-285750">
              <a:buFont typeface="Arial"/>
              <a:buChar char="•"/>
            </a:pPr>
            <a:endParaRPr lang="da-DK" dirty="0" smtClean="0"/>
          </a:p>
          <a:p>
            <a:pPr marL="285750" indent="-285750"/>
            <a:r>
              <a:rPr lang="en-US" dirty="0" smtClean="0"/>
              <a:t>Interaction and support from stakeholders</a:t>
            </a:r>
          </a:p>
          <a:p>
            <a:pPr marL="285750" indent="-285750">
              <a:buFont typeface="Arial"/>
              <a:buChar char="•"/>
            </a:pPr>
            <a:endParaRPr lang="da-DK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Governance and business model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Ensuring that it works for the users</a:t>
            </a:r>
          </a:p>
          <a:p>
            <a:endParaRPr lang="da-DK" dirty="0" smtClean="0"/>
          </a:p>
          <a:p>
            <a:endParaRPr lang="en-US" dirty="0" smtClean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3785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Output</a:t>
            </a:r>
            <a:endParaRPr lang="da-DK" dirty="0"/>
          </a:p>
        </p:txBody>
      </p:sp>
      <p:pic>
        <p:nvPicPr>
          <p:cNvPr id="8" name="Billede 7" descr="Skærmbillede 2015-10-01 kl. 20.16.0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5"/>
          <a:stretch/>
        </p:blipFill>
        <p:spPr>
          <a:xfrm>
            <a:off x="5796136" y="692696"/>
            <a:ext cx="3070192" cy="2376295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0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285750" indent="-285750"/>
            <a:r>
              <a:rPr lang="da-DK" dirty="0"/>
              <a:t>15 e-Navigation and e-Maritime services</a:t>
            </a:r>
          </a:p>
          <a:p>
            <a:pPr marL="285750" indent="-285750">
              <a:buFont typeface="Arial"/>
              <a:buChar char="•"/>
            </a:pPr>
            <a:endParaRPr lang="da-DK" dirty="0"/>
          </a:p>
          <a:p>
            <a:pPr marL="285750" indent="-285750"/>
            <a:r>
              <a:rPr lang="da-DK" dirty="0" err="1" smtClean="0"/>
              <a:t>Implementation</a:t>
            </a:r>
            <a:r>
              <a:rPr lang="da-DK" dirty="0" smtClean="0"/>
              <a:t> </a:t>
            </a:r>
            <a:r>
              <a:rPr lang="da-DK" dirty="0"/>
              <a:t>of </a:t>
            </a:r>
            <a:r>
              <a:rPr lang="da-DK" dirty="0" err="1"/>
              <a:t>BalticWeb</a:t>
            </a:r>
            <a:endParaRPr lang="da-DK" dirty="0"/>
          </a:p>
          <a:p>
            <a:pPr marL="285750" indent="-285750">
              <a:buFont typeface="Arial"/>
              <a:buChar char="•"/>
            </a:pPr>
            <a:endParaRPr lang="da-DK" dirty="0"/>
          </a:p>
          <a:p>
            <a:pPr marL="285750" indent="-285750"/>
            <a:r>
              <a:rPr lang="en-US" dirty="0"/>
              <a:t>Implementation of </a:t>
            </a:r>
            <a:r>
              <a:rPr lang="en-US" dirty="0" smtClean="0"/>
              <a:t>Maritime </a:t>
            </a:r>
            <a:r>
              <a:rPr lang="en-US" dirty="0"/>
              <a:t>Cloud</a:t>
            </a:r>
          </a:p>
          <a:p>
            <a:pPr marL="285750" indent="-285750">
              <a:buFont typeface="Arial"/>
              <a:buChar char="•"/>
            </a:pPr>
            <a:endParaRPr lang="da-DK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Maturation of VDES – VHF Data Exchange System</a:t>
            </a:r>
          </a:p>
          <a:p>
            <a:endParaRPr lang="da-DK" dirty="0"/>
          </a:p>
          <a:p>
            <a:endParaRPr lang="en-US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8188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Status as of May 2016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6203032" cy="964704"/>
          </a:xfrm>
        </p:spPr>
        <p:txBody>
          <a:bodyPr/>
          <a:lstStyle/>
          <a:p>
            <a:r>
              <a:rPr lang="da-DK" dirty="0" smtClean="0"/>
              <a:t>Services has </a:t>
            </a:r>
            <a:r>
              <a:rPr lang="da-DK" dirty="0" err="1" smtClean="0"/>
              <a:t>been</a:t>
            </a:r>
            <a:r>
              <a:rPr lang="da-DK" dirty="0" smtClean="0"/>
              <a:t> </a:t>
            </a:r>
            <a:r>
              <a:rPr lang="da-DK" dirty="0" err="1" smtClean="0"/>
              <a:t>matured</a:t>
            </a:r>
            <a:r>
              <a:rPr lang="da-DK" dirty="0" smtClean="0"/>
              <a:t> to </a:t>
            </a:r>
            <a:r>
              <a:rPr lang="da-DK" dirty="0" err="1" smtClean="0"/>
              <a:t>different</a:t>
            </a:r>
            <a:r>
              <a:rPr lang="da-DK" dirty="0" smtClean="0"/>
              <a:t> </a:t>
            </a:r>
            <a:r>
              <a:rPr lang="da-DK" dirty="0" err="1" smtClean="0"/>
              <a:t>levels</a:t>
            </a:r>
            <a:r>
              <a:rPr lang="da-DK" dirty="0" smtClean="0"/>
              <a:t> from </a:t>
            </a:r>
            <a:r>
              <a:rPr lang="da-DK" dirty="0" err="1" smtClean="0"/>
              <a:t>concepts</a:t>
            </a:r>
            <a:r>
              <a:rPr lang="da-DK" dirty="0" smtClean="0"/>
              <a:t> to </a:t>
            </a:r>
            <a:r>
              <a:rPr lang="da-DK" dirty="0" err="1" smtClean="0"/>
              <a:t>draft</a:t>
            </a:r>
            <a:r>
              <a:rPr lang="da-DK" dirty="0" smtClean="0"/>
              <a:t> standards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5" name="Ellipse 4"/>
          <p:cNvSpPr/>
          <p:nvPr/>
        </p:nvSpPr>
        <p:spPr>
          <a:xfrm>
            <a:off x="6732240" y="476672"/>
            <a:ext cx="2087880" cy="2376264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pic>
        <p:nvPicPr>
          <p:cNvPr id="6" name="Billede 5" descr="Skærmbillede 2015-10-01 kl. 22.01.2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8" t="56004" r="34861" b="2805"/>
          <a:stretch/>
        </p:blipFill>
        <p:spPr>
          <a:xfrm>
            <a:off x="0" y="2564904"/>
            <a:ext cx="3200400" cy="2118800"/>
          </a:xfrm>
          <a:prstGeom prst="rect">
            <a:avLst/>
          </a:prstGeom>
        </p:spPr>
      </p:pic>
      <p:sp>
        <p:nvSpPr>
          <p:cNvPr id="8" name="Pladsholder til indhold 2"/>
          <p:cNvSpPr>
            <a:spLocks noGrp="1"/>
          </p:cNvSpPr>
          <p:nvPr>
            <p:ph sz="half" idx="1"/>
          </p:nvPr>
        </p:nvSpPr>
        <p:spPr>
          <a:xfrm>
            <a:off x="3193504" y="2780928"/>
            <a:ext cx="5338936" cy="1584176"/>
          </a:xfrm>
        </p:spPr>
        <p:txBody>
          <a:bodyPr>
            <a:normAutofit/>
          </a:bodyPr>
          <a:lstStyle/>
          <a:p>
            <a:r>
              <a:rPr lang="da-DK" dirty="0" smtClean="0"/>
              <a:t>End </a:t>
            </a:r>
            <a:r>
              <a:rPr lang="da-DK" dirty="0" err="1" smtClean="0"/>
              <a:t>user</a:t>
            </a:r>
            <a:r>
              <a:rPr lang="da-DK" dirty="0" smtClean="0"/>
              <a:t> platform has </a:t>
            </a:r>
            <a:r>
              <a:rPr lang="da-DK" dirty="0" err="1" smtClean="0"/>
              <a:t>been</a:t>
            </a:r>
            <a:r>
              <a:rPr lang="da-DK" dirty="0" smtClean="0"/>
              <a:t> </a:t>
            </a:r>
            <a:r>
              <a:rPr lang="da-DK" dirty="0" err="1" smtClean="0"/>
              <a:t>tested</a:t>
            </a:r>
            <a:r>
              <a:rPr lang="da-DK" dirty="0" smtClean="0"/>
              <a:t> and UCD </a:t>
            </a:r>
            <a:r>
              <a:rPr lang="da-DK" dirty="0" err="1" smtClean="0"/>
              <a:t>assessed</a:t>
            </a:r>
            <a:r>
              <a:rPr lang="da-DK" dirty="0" smtClean="0"/>
              <a:t> </a:t>
            </a:r>
          </a:p>
          <a:p>
            <a:r>
              <a:rPr lang="da-DK" dirty="0" err="1" smtClean="0"/>
              <a:t>BalticWeb</a:t>
            </a:r>
            <a:r>
              <a:rPr lang="da-DK" dirty="0" smtClean="0"/>
              <a:t> </a:t>
            </a:r>
            <a:r>
              <a:rPr lang="da-DK" dirty="0" err="1" smtClean="0"/>
              <a:t>alpha</a:t>
            </a:r>
            <a:r>
              <a:rPr lang="da-DK" dirty="0" smtClean="0"/>
              <a:t> </a:t>
            </a:r>
            <a:r>
              <a:rPr lang="da-DK" dirty="0" err="1" smtClean="0"/>
              <a:t>release</a:t>
            </a:r>
            <a:r>
              <a:rPr lang="da-DK" dirty="0" smtClean="0"/>
              <a:t> </a:t>
            </a:r>
            <a:r>
              <a:rPr lang="da-DK" dirty="0" err="1" smtClean="0"/>
              <a:t>will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ready</a:t>
            </a:r>
            <a:r>
              <a:rPr lang="da-DK" dirty="0" smtClean="0"/>
              <a:t> in </a:t>
            </a:r>
            <a:r>
              <a:rPr lang="da-DK" dirty="0" err="1" smtClean="0"/>
              <a:t>nov</a:t>
            </a:r>
            <a:r>
              <a:rPr lang="da-DK" dirty="0" smtClean="0"/>
              <a:t> </a:t>
            </a:r>
          </a:p>
          <a:p>
            <a:endParaRPr lang="da-DK" dirty="0" smtClean="0"/>
          </a:p>
          <a:p>
            <a:endParaRPr lang="da-DK" dirty="0" smtClean="0"/>
          </a:p>
        </p:txBody>
      </p:sp>
      <p:sp>
        <p:nvSpPr>
          <p:cNvPr id="9" name="Pladsholder til indhold 2"/>
          <p:cNvSpPr>
            <a:spLocks noGrp="1"/>
          </p:cNvSpPr>
          <p:nvPr>
            <p:ph sz="half" idx="1"/>
          </p:nvPr>
        </p:nvSpPr>
        <p:spPr>
          <a:xfrm>
            <a:off x="395536" y="4869160"/>
            <a:ext cx="6203032" cy="964704"/>
          </a:xfrm>
        </p:spPr>
        <p:txBody>
          <a:bodyPr>
            <a:normAutofit fontScale="92500" lnSpcReduction="10000"/>
          </a:bodyPr>
          <a:lstStyle/>
          <a:p>
            <a:r>
              <a:rPr lang="da-DK" dirty="0" smtClean="0"/>
              <a:t>The Maritime </a:t>
            </a:r>
            <a:r>
              <a:rPr lang="da-DK" dirty="0" err="1" smtClean="0"/>
              <a:t>Cloud</a:t>
            </a:r>
            <a:r>
              <a:rPr lang="da-DK" dirty="0" smtClean="0"/>
              <a:t> is </a:t>
            </a:r>
            <a:r>
              <a:rPr lang="da-DK" dirty="0" err="1" smtClean="0"/>
              <a:t>ready</a:t>
            </a:r>
            <a:r>
              <a:rPr lang="da-DK" dirty="0" smtClean="0"/>
              <a:t> for partner services to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specified</a:t>
            </a:r>
            <a:r>
              <a:rPr lang="da-DK" dirty="0" smtClean="0"/>
              <a:t> </a:t>
            </a:r>
            <a:r>
              <a:rPr lang="da-DK" dirty="0" err="1" smtClean="0"/>
              <a:t>against</a:t>
            </a:r>
            <a:r>
              <a:rPr lang="da-DK" dirty="0" smtClean="0"/>
              <a:t> it. </a:t>
            </a:r>
          </a:p>
          <a:p>
            <a:r>
              <a:rPr lang="da-DK" dirty="0" smtClean="0"/>
              <a:t>Open to </a:t>
            </a:r>
            <a:r>
              <a:rPr lang="da-DK" dirty="0" err="1" smtClean="0"/>
              <a:t>outside</a:t>
            </a:r>
            <a:r>
              <a:rPr lang="da-DK" dirty="0" smtClean="0"/>
              <a:t> partners in </a:t>
            </a:r>
            <a:r>
              <a:rPr lang="da-DK" dirty="0" err="1" smtClean="0"/>
              <a:t>nov</a:t>
            </a:r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239336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indhold 5"/>
          <p:cNvSpPr txBox="1">
            <a:spLocks/>
          </p:cNvSpPr>
          <p:nvPr/>
        </p:nvSpPr>
        <p:spPr>
          <a:xfrm>
            <a:off x="444302" y="1559215"/>
            <a:ext cx="3329564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CO-CREATE AND DEPLOY INNOVATIVE AND SMART SOLUTIONS FOR EFFICIENT, SAFE AND SUSTAINABLE TRAFFIC AT SEA</a:t>
            </a:r>
            <a:endParaRPr lang="da-DK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6300192" y="1612380"/>
            <a:ext cx="28803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FACTS</a:t>
            </a:r>
          </a:p>
          <a:p>
            <a:r>
              <a:rPr lang="en-US" sz="14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Length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</a:t>
            </a:r>
            <a:r>
              <a:rPr lang="en-US" sz="1400" b="1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36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14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months</a:t>
            </a:r>
          </a:p>
          <a:p>
            <a:r>
              <a:rPr lang="en-US" sz="14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Start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May </a:t>
            </a:r>
            <a:r>
              <a:rPr lang="en-US" sz="1400" b="1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2015</a:t>
            </a:r>
          </a:p>
          <a:p>
            <a:r>
              <a:rPr lang="en-US" sz="14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End: April </a:t>
            </a:r>
            <a:r>
              <a:rPr lang="en-US" sz="1400" b="1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2018</a:t>
            </a:r>
            <a:endParaRPr lang="en-US" sz="1400" b="1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Budget: </a:t>
            </a:r>
            <a:r>
              <a:rPr lang="en-US" sz="1400" b="1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11.5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M Euro </a:t>
            </a:r>
          </a:p>
          <a:p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EU funding: </a:t>
            </a:r>
            <a:r>
              <a:rPr lang="en-US" sz="1400" b="1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9.8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M Euro </a:t>
            </a:r>
          </a:p>
          <a:p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Partners: </a:t>
            </a:r>
            <a:r>
              <a:rPr lang="en-US" sz="1400" b="1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32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Partner countries: </a:t>
            </a:r>
            <a:r>
              <a:rPr lang="en-US" sz="1400" b="1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12</a:t>
            </a:r>
            <a:r>
              <a:rPr lang="en-US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r>
              <a:rPr lang="en-GB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Total work: </a:t>
            </a:r>
            <a:r>
              <a:rPr lang="en-GB" sz="1400" b="1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1164</a:t>
            </a:r>
            <a:r>
              <a:rPr lang="en-GB" sz="14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man months</a:t>
            </a:r>
            <a:endParaRPr lang="da-DK" sz="1400" dirty="0">
              <a:solidFill>
                <a:srgbClr val="08374B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a-DK" dirty="0" smtClean="0"/>
              <a:t>Overall </a:t>
            </a:r>
            <a:r>
              <a:rPr lang="da-DK" dirty="0" err="1" smtClean="0"/>
              <a:t>aim</a:t>
            </a:r>
            <a:endParaRPr lang="da-DK" dirty="0"/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088" y="6398220"/>
            <a:ext cx="288032" cy="195706"/>
          </a:xfrm>
          <a:prstGeom prst="rect">
            <a:avLst/>
          </a:prstGeom>
        </p:spPr>
      </p:pic>
      <p:pic>
        <p:nvPicPr>
          <p:cNvPr id="9" name="Picture 3" descr="C:\Users\B002160\Dropbox (DMA e-Navigation)\e-Navigation\Projects\Project X\Communication\SØFARTSSTYRELSEN FINAL LOGO\Søfartsstyrelsen_Tagline 02 Whit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6" t="35744" r="33562" b="42351"/>
          <a:stretch/>
        </p:blipFill>
        <p:spPr bwMode="auto">
          <a:xfrm>
            <a:off x="842120" y="6110188"/>
            <a:ext cx="1522140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e 1"/>
          <p:cNvGrpSpPr/>
          <p:nvPr/>
        </p:nvGrpSpPr>
        <p:grpSpPr>
          <a:xfrm>
            <a:off x="2778150" y="4358693"/>
            <a:ext cx="4482677" cy="2306598"/>
            <a:chOff x="2778150" y="4358693"/>
            <a:chExt cx="4482677" cy="2306598"/>
          </a:xfrm>
        </p:grpSpPr>
        <p:sp>
          <p:nvSpPr>
            <p:cNvPr id="11" name="Rektangel med enkelt afrundet hjørne 10"/>
            <p:cNvSpPr/>
            <p:nvPr/>
          </p:nvSpPr>
          <p:spPr>
            <a:xfrm>
              <a:off x="6200817" y="5803750"/>
              <a:ext cx="937936" cy="158323"/>
            </a:xfrm>
            <a:prstGeom prst="round1Rect">
              <a:avLst/>
            </a:prstGeom>
            <a:solidFill>
              <a:srgbClr val="08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grpSp>
          <p:nvGrpSpPr>
            <p:cNvPr id="12" name="Gruppe 11"/>
            <p:cNvGrpSpPr/>
            <p:nvPr/>
          </p:nvGrpSpPr>
          <p:grpSpPr>
            <a:xfrm>
              <a:off x="4456735" y="5335899"/>
              <a:ext cx="413516" cy="400917"/>
              <a:chOff x="1799692" y="5425224"/>
              <a:chExt cx="361372" cy="360040"/>
            </a:xfrm>
            <a:solidFill>
              <a:srgbClr val="009FE3"/>
            </a:solidFill>
          </p:grpSpPr>
          <p:sp>
            <p:nvSpPr>
              <p:cNvPr id="106" name="Rektangel 105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107" name="Lige forbindelse 106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Lige forbindelse 107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Lige forbindelse 108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Lige forbindelse 109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Lige forbindelse 110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Lige forbindelse 111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Lige forbindelse 112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Lige forbindelse 113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Rektangel 114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116" name="Rektangel 115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grpSp>
          <p:nvGrpSpPr>
            <p:cNvPr id="13" name="Gruppe 12"/>
            <p:cNvGrpSpPr/>
            <p:nvPr/>
          </p:nvGrpSpPr>
          <p:grpSpPr>
            <a:xfrm>
              <a:off x="4909373" y="5337202"/>
              <a:ext cx="413516" cy="400917"/>
              <a:chOff x="1799692" y="5425224"/>
              <a:chExt cx="361372" cy="360040"/>
            </a:xfrm>
            <a:solidFill>
              <a:srgbClr val="ACDAF0"/>
            </a:solidFill>
          </p:grpSpPr>
          <p:sp>
            <p:nvSpPr>
              <p:cNvPr id="95" name="Rektangel 94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96" name="Lige forbindelse 95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Lige forbindelse 96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Lige forbindelse 97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Lige forbindelse 98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Lige forbindelse 99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Lige forbindelse 100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Lige forbindelse 101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Lige forbindelse 102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Rektangel 103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105" name="Rektangel 104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sp>
          <p:nvSpPr>
            <p:cNvPr id="14" name="Skyformet billedforklaring 13"/>
            <p:cNvSpPr/>
            <p:nvPr/>
          </p:nvSpPr>
          <p:spPr>
            <a:xfrm rot="18835789">
              <a:off x="3005540" y="4177969"/>
              <a:ext cx="351048" cy="712496"/>
            </a:xfrm>
            <a:prstGeom prst="cloudCallout">
              <a:avLst>
                <a:gd name="adj1" fmla="val 3908"/>
                <a:gd name="adj2" fmla="val -386"/>
              </a:avLst>
            </a:prstGeom>
            <a:solidFill>
              <a:srgbClr val="476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grpSp>
          <p:nvGrpSpPr>
            <p:cNvPr id="15" name="Gruppe 14"/>
            <p:cNvGrpSpPr/>
            <p:nvPr/>
          </p:nvGrpSpPr>
          <p:grpSpPr>
            <a:xfrm>
              <a:off x="3121125" y="5024096"/>
              <a:ext cx="963953" cy="1111897"/>
              <a:chOff x="1279376" y="4365104"/>
              <a:chExt cx="842400" cy="998530"/>
            </a:xfrm>
          </p:grpSpPr>
          <p:grpSp>
            <p:nvGrpSpPr>
              <p:cNvPr id="75" name="Gruppe 74"/>
              <p:cNvGrpSpPr/>
              <p:nvPr/>
            </p:nvGrpSpPr>
            <p:grpSpPr>
              <a:xfrm>
                <a:off x="1279376" y="4365104"/>
                <a:ext cx="842400" cy="219600"/>
                <a:chOff x="1279376" y="4365104"/>
                <a:chExt cx="842400" cy="219600"/>
              </a:xfrm>
            </p:grpSpPr>
            <p:sp>
              <p:nvSpPr>
                <p:cNvPr id="88" name="Rektangel 87"/>
                <p:cNvSpPr/>
                <p:nvPr/>
              </p:nvSpPr>
              <p:spPr>
                <a:xfrm>
                  <a:off x="1279376" y="4365104"/>
                  <a:ext cx="842400" cy="21960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9" name="Rektangel 88"/>
                <p:cNvSpPr/>
                <p:nvPr/>
              </p:nvSpPr>
              <p:spPr>
                <a:xfrm>
                  <a:off x="1331757" y="4408108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90" name="Rektangel 89"/>
                <p:cNvSpPr/>
                <p:nvPr/>
              </p:nvSpPr>
              <p:spPr>
                <a:xfrm>
                  <a:off x="1459967" y="4408108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91" name="Rektangel 90"/>
                <p:cNvSpPr/>
                <p:nvPr/>
              </p:nvSpPr>
              <p:spPr>
                <a:xfrm>
                  <a:off x="1588012" y="4407179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92" name="Rektangel 91"/>
                <p:cNvSpPr/>
                <p:nvPr/>
              </p:nvSpPr>
              <p:spPr>
                <a:xfrm>
                  <a:off x="1716222" y="4407179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93" name="Rektangel 92"/>
                <p:cNvSpPr/>
                <p:nvPr/>
              </p:nvSpPr>
              <p:spPr>
                <a:xfrm>
                  <a:off x="1849807" y="4404374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94" name="Rektangel 93"/>
                <p:cNvSpPr/>
                <p:nvPr/>
              </p:nvSpPr>
              <p:spPr>
                <a:xfrm>
                  <a:off x="1978017" y="4404374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</p:grpSp>
          <p:grpSp>
            <p:nvGrpSpPr>
              <p:cNvPr id="76" name="Gruppe 75"/>
              <p:cNvGrpSpPr/>
              <p:nvPr/>
            </p:nvGrpSpPr>
            <p:grpSpPr>
              <a:xfrm>
                <a:off x="1368976" y="4584057"/>
                <a:ext cx="612068" cy="779577"/>
                <a:chOff x="1578825" y="4791519"/>
                <a:chExt cx="612068" cy="779577"/>
              </a:xfrm>
            </p:grpSpPr>
            <p:sp>
              <p:nvSpPr>
                <p:cNvPr id="77" name="Rektangel 76"/>
                <p:cNvSpPr/>
                <p:nvPr/>
              </p:nvSpPr>
              <p:spPr>
                <a:xfrm>
                  <a:off x="1578825" y="4791519"/>
                  <a:ext cx="612068" cy="7795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78" name="Ellipse 77"/>
                <p:cNvSpPr/>
                <p:nvPr/>
              </p:nvSpPr>
              <p:spPr>
                <a:xfrm>
                  <a:off x="1666376" y="4917931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79" name="Ellipse 78"/>
                <p:cNvSpPr/>
                <p:nvPr/>
              </p:nvSpPr>
              <p:spPr>
                <a:xfrm>
                  <a:off x="1666376" y="5033126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0" name="Ellipse 79"/>
                <p:cNvSpPr/>
                <p:nvPr/>
              </p:nvSpPr>
              <p:spPr>
                <a:xfrm>
                  <a:off x="1666376" y="5143596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1" name="Ellipse 80"/>
                <p:cNvSpPr/>
                <p:nvPr/>
              </p:nvSpPr>
              <p:spPr>
                <a:xfrm>
                  <a:off x="1666376" y="5258791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2" name="Ellipse 81"/>
                <p:cNvSpPr/>
                <p:nvPr/>
              </p:nvSpPr>
              <p:spPr>
                <a:xfrm>
                  <a:off x="1665308" y="5376824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3" name="Ellipse 82"/>
                <p:cNvSpPr/>
                <p:nvPr/>
              </p:nvSpPr>
              <p:spPr>
                <a:xfrm>
                  <a:off x="2028956" y="4919688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4" name="Ellipse 83"/>
                <p:cNvSpPr/>
                <p:nvPr/>
              </p:nvSpPr>
              <p:spPr>
                <a:xfrm>
                  <a:off x="2028956" y="5034883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5" name="Ellipse 84"/>
                <p:cNvSpPr/>
                <p:nvPr/>
              </p:nvSpPr>
              <p:spPr>
                <a:xfrm>
                  <a:off x="2028956" y="5145353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6" name="Ellipse 85"/>
                <p:cNvSpPr/>
                <p:nvPr/>
              </p:nvSpPr>
              <p:spPr>
                <a:xfrm>
                  <a:off x="2028956" y="5260548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87" name="Ellipse 86"/>
                <p:cNvSpPr/>
                <p:nvPr/>
              </p:nvSpPr>
              <p:spPr>
                <a:xfrm>
                  <a:off x="2027888" y="5378581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</p:grpSp>
        </p:grpSp>
        <p:sp>
          <p:nvSpPr>
            <p:cNvPr id="16" name="Akkord 15"/>
            <p:cNvSpPr/>
            <p:nvPr/>
          </p:nvSpPr>
          <p:spPr>
            <a:xfrm rot="17247002">
              <a:off x="2837359" y="5919449"/>
              <a:ext cx="511047" cy="600272"/>
            </a:xfrm>
            <a:prstGeom prst="chord">
              <a:avLst>
                <a:gd name="adj1" fmla="val 3286807"/>
                <a:gd name="adj2" fmla="val 16200000"/>
              </a:avLst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7" name="Akkord 16"/>
            <p:cNvSpPr/>
            <p:nvPr/>
          </p:nvSpPr>
          <p:spPr>
            <a:xfrm rot="4352998" flipH="1">
              <a:off x="6432185" y="5638526"/>
              <a:ext cx="511047" cy="855681"/>
            </a:xfrm>
            <a:prstGeom prst="chord">
              <a:avLst>
                <a:gd name="adj1" fmla="val 3286807"/>
                <a:gd name="adj2" fmla="val 16076501"/>
              </a:avLst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8" name="Parallelogram 17"/>
            <p:cNvSpPr/>
            <p:nvPr/>
          </p:nvSpPr>
          <p:spPr>
            <a:xfrm rot="782784">
              <a:off x="6154402" y="5977223"/>
              <a:ext cx="324224" cy="221798"/>
            </a:xfrm>
            <a:prstGeom prst="parallelogram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9" name="Rektangel med enkelt afrundet hjørne 18"/>
            <p:cNvSpPr/>
            <p:nvPr/>
          </p:nvSpPr>
          <p:spPr>
            <a:xfrm>
              <a:off x="6244864" y="5962073"/>
              <a:ext cx="833576" cy="112778"/>
            </a:xfrm>
            <a:prstGeom prst="round1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0" name="Akkord 19"/>
            <p:cNvSpPr/>
            <p:nvPr/>
          </p:nvSpPr>
          <p:spPr>
            <a:xfrm rot="4304186" flipH="1">
              <a:off x="6433301" y="5756587"/>
              <a:ext cx="511047" cy="855681"/>
            </a:xfrm>
            <a:prstGeom prst="chord">
              <a:avLst>
                <a:gd name="adj1" fmla="val 3286807"/>
                <a:gd name="adj2" fmla="val 16076501"/>
              </a:avLst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1" name="Ellipse 20"/>
            <p:cNvSpPr/>
            <p:nvPr/>
          </p:nvSpPr>
          <p:spPr>
            <a:xfrm>
              <a:off x="6956368" y="5840362"/>
              <a:ext cx="78270" cy="7616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2" name="Rektangel med enkelt afrundet hjørne 21"/>
            <p:cNvSpPr/>
            <p:nvPr/>
          </p:nvSpPr>
          <p:spPr>
            <a:xfrm rot="17862798">
              <a:off x="5953405" y="5814042"/>
              <a:ext cx="458461" cy="162697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3" name="Rektangel med enkelt afrundet hjørne 22"/>
            <p:cNvSpPr/>
            <p:nvPr/>
          </p:nvSpPr>
          <p:spPr>
            <a:xfrm rot="5400000">
              <a:off x="6950248" y="5840272"/>
              <a:ext cx="458461" cy="162697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4" name="Måne 23"/>
            <p:cNvSpPr/>
            <p:nvPr/>
          </p:nvSpPr>
          <p:spPr>
            <a:xfrm rot="1888679" flipH="1">
              <a:off x="6929856" y="5915588"/>
              <a:ext cx="149196" cy="653506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30" name="Rektangel med enkelt afrundet hjørne 29"/>
            <p:cNvSpPr/>
            <p:nvPr/>
          </p:nvSpPr>
          <p:spPr>
            <a:xfrm>
              <a:off x="2912824" y="6543116"/>
              <a:ext cx="3687792" cy="122175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grpSp>
          <p:nvGrpSpPr>
            <p:cNvPr id="32" name="Gruppe 31"/>
            <p:cNvGrpSpPr/>
            <p:nvPr/>
          </p:nvGrpSpPr>
          <p:grpSpPr>
            <a:xfrm>
              <a:off x="4252265" y="5734874"/>
              <a:ext cx="413516" cy="400917"/>
              <a:chOff x="1799692" y="5425224"/>
              <a:chExt cx="361372" cy="360040"/>
            </a:xfrm>
          </p:grpSpPr>
          <p:sp>
            <p:nvSpPr>
              <p:cNvPr id="64" name="Rektangel 63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65" name="Lige forbindelse 64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Lige forbindelse 65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Lige forbindelse 66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Lige forbindelse 67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Lige forbindelse 68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Lige forbindelse 69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Lige forbindelse 70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Lige forbindelse 71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Rektangel 72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74" name="Rektangel 73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grpSp>
          <p:nvGrpSpPr>
            <p:cNvPr id="33" name="Gruppe 32"/>
            <p:cNvGrpSpPr/>
            <p:nvPr/>
          </p:nvGrpSpPr>
          <p:grpSpPr>
            <a:xfrm>
              <a:off x="4692625" y="5737751"/>
              <a:ext cx="413516" cy="400917"/>
              <a:chOff x="1799692" y="5425224"/>
              <a:chExt cx="361372" cy="360040"/>
            </a:xfrm>
            <a:solidFill>
              <a:srgbClr val="476E7D"/>
            </a:solidFill>
          </p:grpSpPr>
          <p:sp>
            <p:nvSpPr>
              <p:cNvPr id="53" name="Rektangel 52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54" name="Lige forbindelse 53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Lige forbindelse 54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Lige forbindelse 55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Lige forbindelse 56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Lige forbindelse 57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Lige forbindelse 58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Lige forbindelse 59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Lige forbindelse 60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Rektangel 61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63" name="Rektangel 62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grpSp>
          <p:nvGrpSpPr>
            <p:cNvPr id="34" name="Gruppe 33"/>
            <p:cNvGrpSpPr/>
            <p:nvPr/>
          </p:nvGrpSpPr>
          <p:grpSpPr>
            <a:xfrm>
              <a:off x="5132510" y="5734348"/>
              <a:ext cx="413516" cy="400917"/>
              <a:chOff x="1799692" y="5425224"/>
              <a:chExt cx="361372" cy="360040"/>
            </a:xfrm>
          </p:grpSpPr>
          <p:sp>
            <p:nvSpPr>
              <p:cNvPr id="42" name="Rektangel 41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43" name="Lige forbindelse 42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Lige forbindelse 43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Lige forbindelse 44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Lige forbindelse 45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Lige forbindelse 46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Lige forbindelse 47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Lige forbindelse 48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Lige forbindelse 49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Rektangel 50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52" name="Rektangel 51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sp>
          <p:nvSpPr>
            <p:cNvPr id="35" name="Rektangel med enkelt afrundet hjørne 34"/>
            <p:cNvSpPr/>
            <p:nvPr/>
          </p:nvSpPr>
          <p:spPr>
            <a:xfrm>
              <a:off x="3223653" y="6133781"/>
              <a:ext cx="3541759" cy="291877"/>
            </a:xfrm>
            <a:prstGeom prst="round1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3331965" y="4826248"/>
              <a:ext cx="108256" cy="160367"/>
            </a:xfrm>
            <a:prstGeom prst="parallelogram">
              <a:avLst/>
            </a:prstGeom>
            <a:solidFill>
              <a:srgbClr val="F37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37" name="Parallelogram 36"/>
            <p:cNvSpPr/>
            <p:nvPr/>
          </p:nvSpPr>
          <p:spPr>
            <a:xfrm flipH="1">
              <a:off x="3370982" y="4826248"/>
              <a:ext cx="160985" cy="160367"/>
            </a:xfrm>
            <a:prstGeom prst="parallelogram">
              <a:avLst/>
            </a:prstGeom>
            <a:solidFill>
              <a:srgbClr val="F37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38" name="Parallelogram 37"/>
            <p:cNvSpPr/>
            <p:nvPr/>
          </p:nvSpPr>
          <p:spPr>
            <a:xfrm>
              <a:off x="3331964" y="4863729"/>
              <a:ext cx="108256" cy="160367"/>
            </a:xfrm>
            <a:prstGeom prst="parallelogram">
              <a:avLst/>
            </a:prstGeom>
            <a:solidFill>
              <a:srgbClr val="08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39" name="Parallelogram 38"/>
            <p:cNvSpPr/>
            <p:nvPr/>
          </p:nvSpPr>
          <p:spPr>
            <a:xfrm flipH="1">
              <a:off x="3370981" y="4863729"/>
              <a:ext cx="160985" cy="160367"/>
            </a:xfrm>
            <a:prstGeom prst="parallelogram">
              <a:avLst/>
            </a:prstGeom>
            <a:solidFill>
              <a:srgbClr val="08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40" name="Rektangel med enkelt afrundet hjørne 39"/>
            <p:cNvSpPr/>
            <p:nvPr/>
          </p:nvSpPr>
          <p:spPr>
            <a:xfrm rot="16862154">
              <a:off x="3232826" y="4878276"/>
              <a:ext cx="190477" cy="52316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41" name="Rektangel med enkelt afrundet hjørne 40"/>
            <p:cNvSpPr/>
            <p:nvPr/>
          </p:nvSpPr>
          <p:spPr>
            <a:xfrm rot="15526574">
              <a:off x="3383339" y="4841539"/>
              <a:ext cx="286287" cy="70395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5" name="Rektangel med enkelt afrundet hjørne 24"/>
            <p:cNvSpPr/>
            <p:nvPr/>
          </p:nvSpPr>
          <p:spPr>
            <a:xfrm>
              <a:off x="2892693" y="6421962"/>
              <a:ext cx="3955117" cy="122175"/>
            </a:xfrm>
            <a:prstGeom prst="round1Rect">
              <a:avLst/>
            </a:prstGeom>
            <a:solidFill>
              <a:srgbClr val="F37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6" name="Måne 25"/>
            <p:cNvSpPr/>
            <p:nvPr/>
          </p:nvSpPr>
          <p:spPr>
            <a:xfrm rot="3571862" flipH="1">
              <a:off x="6690463" y="6117948"/>
              <a:ext cx="145186" cy="671558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7" name="Rektangel med enkelt afrundet hjørne 26"/>
            <p:cNvSpPr/>
            <p:nvPr/>
          </p:nvSpPr>
          <p:spPr>
            <a:xfrm rot="5400000">
              <a:off x="6805002" y="6462788"/>
              <a:ext cx="85613" cy="162697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8" name="Måne 27"/>
            <p:cNvSpPr/>
            <p:nvPr/>
          </p:nvSpPr>
          <p:spPr>
            <a:xfrm rot="20155400">
              <a:off x="2778150" y="6115308"/>
              <a:ext cx="149196" cy="464784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29" name="Måne 28"/>
            <p:cNvSpPr/>
            <p:nvPr/>
          </p:nvSpPr>
          <p:spPr>
            <a:xfrm rot="17827078">
              <a:off x="2959995" y="6278591"/>
              <a:ext cx="145186" cy="477624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31" name="Rektangel med enkelt afrundet hjørne 30"/>
            <p:cNvSpPr/>
            <p:nvPr/>
          </p:nvSpPr>
          <p:spPr>
            <a:xfrm>
              <a:off x="2845767" y="6458463"/>
              <a:ext cx="93849" cy="113756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</p:grpSp>
    </p:spTree>
    <p:extLst>
      <p:ext uri="{BB962C8B-B14F-4D97-AF65-F5344CB8AC3E}">
        <p14:creationId xmlns:p14="http://schemas.microsoft.com/office/powerpoint/2010/main" val="170566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C:\Users\B002160\Pictures\bw_turk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64705"/>
            <a:ext cx="9043564" cy="524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70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2050" name="Picture 2" descr="C:\Users\B002160\Pictures\bw_turku_openstreetmap_vessel_iso_pukk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795338"/>
            <a:ext cx="9058275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52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a-DK" sz="2400" dirty="0" err="1" smtClean="0">
                <a:solidFill>
                  <a:srgbClr val="08374B"/>
                </a:solidFill>
              </a:rPr>
              <a:t>Midterm</a:t>
            </a:r>
            <a:r>
              <a:rPr lang="da-DK" sz="2400" dirty="0" smtClean="0">
                <a:solidFill>
                  <a:srgbClr val="08374B"/>
                </a:solidFill>
              </a:rPr>
              <a:t> Conference – </a:t>
            </a:r>
            <a:r>
              <a:rPr lang="da-DK" sz="2400" dirty="0" err="1">
                <a:solidFill>
                  <a:srgbClr val="08374B"/>
                </a:solidFill>
              </a:rPr>
              <a:t>G</a:t>
            </a:r>
            <a:r>
              <a:rPr lang="da-DK" sz="2400" dirty="0" err="1" smtClean="0">
                <a:solidFill>
                  <a:srgbClr val="08374B"/>
                </a:solidFill>
              </a:rPr>
              <a:t>etting</a:t>
            </a:r>
            <a:r>
              <a:rPr lang="da-DK" sz="2400" dirty="0" smtClean="0">
                <a:solidFill>
                  <a:srgbClr val="08374B"/>
                </a:solidFill>
              </a:rPr>
              <a:t> </a:t>
            </a:r>
            <a:r>
              <a:rPr lang="da-DK" sz="2400" dirty="0" err="1">
                <a:solidFill>
                  <a:srgbClr val="08374B"/>
                </a:solidFill>
              </a:rPr>
              <a:t>C</a:t>
            </a:r>
            <a:r>
              <a:rPr lang="da-DK" sz="2400" dirty="0" err="1" smtClean="0">
                <a:solidFill>
                  <a:srgbClr val="08374B"/>
                </a:solidFill>
              </a:rPr>
              <a:t>onnected</a:t>
            </a:r>
            <a:r>
              <a:rPr lang="da-DK" sz="2400" dirty="0" smtClean="0">
                <a:solidFill>
                  <a:srgbClr val="08374B"/>
                </a:solidFill>
              </a:rPr>
              <a:t> </a:t>
            </a:r>
            <a:endParaRPr lang="da-DK" sz="2400" dirty="0">
              <a:solidFill>
                <a:srgbClr val="08374B"/>
              </a:solidFill>
            </a:endParaRP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383127" y="1905000"/>
            <a:ext cx="8293329" cy="4487477"/>
          </a:xfrm>
        </p:spPr>
        <p:txBody>
          <a:bodyPr>
            <a:normAutofit/>
          </a:bodyPr>
          <a:lstStyle/>
          <a:p>
            <a:r>
              <a:rPr lang="en-GB" sz="2000" b="1" dirty="0">
                <a:solidFill>
                  <a:srgbClr val="08374B"/>
                </a:solidFill>
              </a:rPr>
              <a:t>Why</a:t>
            </a:r>
            <a:r>
              <a:rPr lang="en-GB" sz="2000" dirty="0">
                <a:solidFill>
                  <a:srgbClr val="08374B"/>
                </a:solidFill>
              </a:rPr>
              <a:t>: To engage in dialogue with key stakeholders about E2 concepts for feedback and future </a:t>
            </a:r>
            <a:r>
              <a:rPr lang="en-GB" sz="2000" dirty="0" smtClean="0">
                <a:solidFill>
                  <a:srgbClr val="08374B"/>
                </a:solidFill>
              </a:rPr>
              <a:t>support</a:t>
            </a:r>
          </a:p>
          <a:p>
            <a:endParaRPr lang="da-DK" sz="2000" dirty="0">
              <a:solidFill>
                <a:srgbClr val="08374B"/>
              </a:solidFill>
            </a:endParaRPr>
          </a:p>
          <a:p>
            <a:r>
              <a:rPr lang="en-GB" sz="2000" b="1" dirty="0">
                <a:solidFill>
                  <a:srgbClr val="08374B"/>
                </a:solidFill>
              </a:rPr>
              <a:t>How</a:t>
            </a:r>
            <a:r>
              <a:rPr lang="en-GB" sz="2000" dirty="0">
                <a:solidFill>
                  <a:srgbClr val="08374B"/>
                </a:solidFill>
              </a:rPr>
              <a:t>: Presentations from E2 partners, test-users from shipping companies and other relevant speakers; panel discussions</a:t>
            </a:r>
            <a:r>
              <a:rPr lang="en-GB" sz="2000" dirty="0" smtClean="0">
                <a:solidFill>
                  <a:srgbClr val="08374B"/>
                </a:solidFill>
              </a:rPr>
              <a:t>; </a:t>
            </a:r>
            <a:r>
              <a:rPr lang="en-GB" sz="2000" dirty="0">
                <a:solidFill>
                  <a:srgbClr val="08374B"/>
                </a:solidFill>
              </a:rPr>
              <a:t>workshops; etc. </a:t>
            </a:r>
            <a:endParaRPr lang="en-GB" sz="2000" dirty="0" smtClean="0">
              <a:solidFill>
                <a:srgbClr val="08374B"/>
              </a:solidFill>
            </a:endParaRPr>
          </a:p>
          <a:p>
            <a:endParaRPr lang="da-DK" sz="2000" dirty="0">
              <a:solidFill>
                <a:srgbClr val="08374B"/>
              </a:solidFill>
            </a:endParaRPr>
          </a:p>
          <a:p>
            <a:r>
              <a:rPr lang="en-GB" sz="2000" b="1" dirty="0">
                <a:solidFill>
                  <a:srgbClr val="08374B"/>
                </a:solidFill>
              </a:rPr>
              <a:t>Who</a:t>
            </a:r>
            <a:r>
              <a:rPr lang="en-GB" sz="2000" dirty="0">
                <a:solidFill>
                  <a:srgbClr val="08374B"/>
                </a:solidFill>
              </a:rPr>
              <a:t>:  </a:t>
            </a:r>
            <a:r>
              <a:rPr lang="en-GB" sz="2000" dirty="0" smtClean="0">
                <a:solidFill>
                  <a:srgbClr val="08374B"/>
                </a:solidFill>
              </a:rPr>
              <a:t>Potential users and collaborators (and </a:t>
            </a:r>
            <a:r>
              <a:rPr lang="en-GB" sz="2000" dirty="0">
                <a:solidFill>
                  <a:srgbClr val="08374B"/>
                </a:solidFill>
              </a:rPr>
              <a:t>E2 </a:t>
            </a:r>
            <a:r>
              <a:rPr lang="en-GB" sz="2000" dirty="0" smtClean="0">
                <a:solidFill>
                  <a:srgbClr val="08374B"/>
                </a:solidFill>
              </a:rPr>
              <a:t>partners</a:t>
            </a:r>
            <a:r>
              <a:rPr lang="en-GB" sz="2000" dirty="0">
                <a:solidFill>
                  <a:srgbClr val="08374B"/>
                </a:solidFill>
              </a:rPr>
              <a:t>)</a:t>
            </a:r>
            <a:endParaRPr lang="en-GB" sz="2000" dirty="0" smtClean="0">
              <a:solidFill>
                <a:srgbClr val="08374B"/>
              </a:solidFill>
            </a:endParaRPr>
          </a:p>
          <a:p>
            <a:endParaRPr lang="da-DK" sz="2000" dirty="0">
              <a:solidFill>
                <a:srgbClr val="08374B"/>
              </a:solidFill>
            </a:endParaRPr>
          </a:p>
          <a:p>
            <a:r>
              <a:rPr lang="en-GB" sz="2000" dirty="0">
                <a:solidFill>
                  <a:srgbClr val="08374B"/>
                </a:solidFill>
              </a:rPr>
              <a:t>DMA are the primary </a:t>
            </a:r>
            <a:r>
              <a:rPr lang="en-GB" sz="2000" dirty="0" smtClean="0">
                <a:solidFill>
                  <a:srgbClr val="08374B"/>
                </a:solidFill>
              </a:rPr>
              <a:t>organiser </a:t>
            </a:r>
            <a:r>
              <a:rPr lang="en-GB" sz="2000" dirty="0">
                <a:solidFill>
                  <a:srgbClr val="08374B"/>
                </a:solidFill>
              </a:rPr>
              <a:t>but the different themes will be in collaboration with partners like BIMCO, IALA, CIRM, MDCE </a:t>
            </a:r>
            <a:r>
              <a:rPr lang="en-GB" sz="2000" dirty="0" smtClean="0">
                <a:solidFill>
                  <a:srgbClr val="08374B"/>
                </a:solidFill>
              </a:rPr>
              <a:t>etc. </a:t>
            </a:r>
            <a:endParaRPr lang="da-DK" sz="2000" dirty="0">
              <a:solidFill>
                <a:srgbClr val="08374B"/>
              </a:solidFill>
            </a:endParaRPr>
          </a:p>
          <a:p>
            <a:endParaRPr lang="da-DK" sz="2000" dirty="0">
              <a:solidFill>
                <a:srgbClr val="0837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6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3124" y="548680"/>
            <a:ext cx="8410578" cy="527279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08374B"/>
                </a:solidFill>
              </a:rPr>
              <a:t>November 8</a:t>
            </a:r>
            <a:r>
              <a:rPr lang="en-GB" baseline="30000" dirty="0" smtClean="0">
                <a:solidFill>
                  <a:srgbClr val="08374B"/>
                </a:solidFill>
              </a:rPr>
              <a:t>th</a:t>
            </a:r>
            <a:r>
              <a:rPr lang="en-GB" dirty="0" smtClean="0">
                <a:solidFill>
                  <a:srgbClr val="08374B"/>
                </a:solidFill>
              </a:rPr>
              <a:t> Day </a:t>
            </a:r>
            <a:r>
              <a:rPr lang="en-GB" dirty="0">
                <a:solidFill>
                  <a:srgbClr val="08374B"/>
                </a:solidFill>
              </a:rPr>
              <a:t>1 Efficiency at </a:t>
            </a:r>
            <a:r>
              <a:rPr lang="en-GB" dirty="0" smtClean="0">
                <a:solidFill>
                  <a:srgbClr val="08374B"/>
                </a:solidFill>
              </a:rPr>
              <a:t>Sea</a:t>
            </a:r>
            <a:endParaRPr lang="da-DK" dirty="0">
              <a:solidFill>
                <a:srgbClr val="08374B"/>
              </a:solidFill>
            </a:endParaRP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383127" y="1124744"/>
            <a:ext cx="8509353" cy="4835685"/>
          </a:xfrm>
        </p:spPr>
        <p:txBody>
          <a:bodyPr>
            <a:noAutofit/>
          </a:bodyPr>
          <a:lstStyle/>
          <a:p>
            <a:pPr fontAlgn="t"/>
            <a:r>
              <a:rPr lang="en-GB" sz="1800" dirty="0">
                <a:solidFill>
                  <a:srgbClr val="08374B"/>
                </a:solidFill>
              </a:rPr>
              <a:t>Target groups: </a:t>
            </a:r>
            <a:r>
              <a:rPr lang="da-DK" sz="1800" dirty="0">
                <a:solidFill>
                  <a:srgbClr val="08374B"/>
                </a:solidFill>
              </a:rPr>
              <a:t> </a:t>
            </a:r>
            <a:r>
              <a:rPr lang="en-GB" sz="1800" dirty="0" smtClean="0">
                <a:solidFill>
                  <a:srgbClr val="08374B"/>
                </a:solidFill>
              </a:rPr>
              <a:t>Shipping </a:t>
            </a:r>
            <a:r>
              <a:rPr lang="en-GB" sz="1800" dirty="0">
                <a:solidFill>
                  <a:srgbClr val="08374B"/>
                </a:solidFill>
              </a:rPr>
              <a:t>industry especially ship businesses </a:t>
            </a:r>
            <a:endParaRPr lang="da-DK" sz="1800" dirty="0">
              <a:solidFill>
                <a:srgbClr val="08374B"/>
              </a:solidFill>
            </a:endParaRPr>
          </a:p>
          <a:p>
            <a:pPr fontAlgn="t"/>
            <a:endParaRPr lang="en-GB" sz="1800" dirty="0" smtClean="0">
              <a:solidFill>
                <a:srgbClr val="08374B"/>
              </a:solidFill>
            </a:endParaRPr>
          </a:p>
          <a:p>
            <a:pPr fontAlgn="t"/>
            <a:r>
              <a:rPr lang="en-GB" sz="1800" dirty="0" smtClean="0">
                <a:solidFill>
                  <a:srgbClr val="08374B"/>
                </a:solidFill>
              </a:rPr>
              <a:t>Morning</a:t>
            </a:r>
            <a:r>
              <a:rPr lang="en-GB" sz="1800" dirty="0">
                <a:solidFill>
                  <a:srgbClr val="08374B"/>
                </a:solidFill>
              </a:rPr>
              <a:t>: </a:t>
            </a:r>
            <a:r>
              <a:rPr lang="da-DK" sz="1800" b="1" dirty="0" smtClean="0">
                <a:solidFill>
                  <a:srgbClr val="08374B"/>
                </a:solidFill>
              </a:rPr>
              <a:t>Will </a:t>
            </a:r>
            <a:r>
              <a:rPr lang="en-GB" sz="1800" b="1" dirty="0" smtClean="0">
                <a:solidFill>
                  <a:srgbClr val="08374B"/>
                </a:solidFill>
              </a:rPr>
              <a:t>the Maritime Cloud be ground-breaking, solve identity management and foster big data?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08374B"/>
                </a:solidFill>
              </a:rPr>
              <a:t>Perspective of: 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08374B"/>
                </a:solidFill>
              </a:rPr>
              <a:t>- The </a:t>
            </a:r>
            <a:r>
              <a:rPr lang="en-GB" sz="1800" dirty="0">
                <a:solidFill>
                  <a:srgbClr val="08374B"/>
                </a:solidFill>
              </a:rPr>
              <a:t>ship as a data source </a:t>
            </a:r>
            <a:endParaRPr lang="en-GB" sz="1800" dirty="0" smtClean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08374B"/>
                </a:solidFill>
              </a:rPr>
              <a:t>- The ship owner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08374B"/>
                </a:solidFill>
              </a:rPr>
              <a:t>- The service provider 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 </a:t>
            </a:r>
            <a:r>
              <a:rPr lang="en-GB" sz="1800" dirty="0" smtClean="0">
                <a:solidFill>
                  <a:srgbClr val="08374B"/>
                </a:solidFill>
              </a:rPr>
              <a:t>- Cyber security </a:t>
            </a:r>
            <a:endParaRPr lang="en-GB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en-GB" sz="1800" dirty="0" smtClean="0">
              <a:solidFill>
                <a:srgbClr val="08374B"/>
              </a:solidFill>
            </a:endParaRPr>
          </a:p>
          <a:p>
            <a:pPr fontAlgn="t"/>
            <a:r>
              <a:rPr lang="en-GB" sz="1800" dirty="0" smtClean="0">
                <a:solidFill>
                  <a:srgbClr val="08374B"/>
                </a:solidFill>
              </a:rPr>
              <a:t>Afternoon</a:t>
            </a:r>
            <a:r>
              <a:rPr lang="en-GB" sz="1800" b="1" dirty="0">
                <a:solidFill>
                  <a:srgbClr val="08374B"/>
                </a:solidFill>
              </a:rPr>
              <a:t>: </a:t>
            </a:r>
            <a:r>
              <a:rPr lang="en-GB" sz="1800" b="1" dirty="0" smtClean="0">
                <a:solidFill>
                  <a:srgbClr val="08374B"/>
                </a:solidFill>
              </a:rPr>
              <a:t>How </a:t>
            </a:r>
            <a:r>
              <a:rPr lang="en-GB" sz="1800" b="1" dirty="0">
                <a:solidFill>
                  <a:srgbClr val="08374B"/>
                </a:solidFill>
              </a:rPr>
              <a:t>can new digital services increase administration and business efficiency and create incentives to comply with emission regulations?</a:t>
            </a:r>
            <a:endParaRPr lang="da-DK" sz="1800" b="1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New concepts for information exchange between ship and port</a:t>
            </a:r>
            <a:endParaRPr lang="da-DK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A voluntary service for monitoring of ships exhaust emissions</a:t>
            </a:r>
            <a:endParaRPr lang="da-DK" sz="1800" dirty="0">
              <a:solidFill>
                <a:srgbClr val="08374B"/>
              </a:solidFill>
            </a:endParaRPr>
          </a:p>
          <a:p>
            <a:pPr fontAlgn="t"/>
            <a:r>
              <a:rPr lang="en-US" sz="1800" b="1" dirty="0" smtClean="0">
                <a:solidFill>
                  <a:srgbClr val="08374B"/>
                </a:solidFill>
              </a:rPr>
              <a:t>Dinner</a:t>
            </a:r>
            <a:r>
              <a:rPr lang="en-US" sz="1800" dirty="0" smtClean="0">
                <a:solidFill>
                  <a:srgbClr val="08374B"/>
                </a:solidFill>
              </a:rPr>
              <a:t> </a:t>
            </a:r>
            <a:endParaRPr lang="da-DK" sz="1800" dirty="0">
              <a:solidFill>
                <a:srgbClr val="08374B"/>
              </a:solidFill>
            </a:endParaRPr>
          </a:p>
          <a:p>
            <a:endParaRPr lang="da-DK" sz="1800" dirty="0">
              <a:solidFill>
                <a:srgbClr val="0837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7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3124" y="548680"/>
            <a:ext cx="8410578" cy="52727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dirty="0" smtClean="0">
                <a:solidFill>
                  <a:srgbClr val="08374B"/>
                </a:solidFill>
              </a:rPr>
              <a:t>November 9</a:t>
            </a:r>
            <a:r>
              <a:rPr lang="en-GB" baseline="30000" dirty="0" smtClean="0">
                <a:solidFill>
                  <a:srgbClr val="08374B"/>
                </a:solidFill>
              </a:rPr>
              <a:t>th</a:t>
            </a:r>
            <a:r>
              <a:rPr lang="en-GB" dirty="0" smtClean="0">
                <a:solidFill>
                  <a:srgbClr val="08374B"/>
                </a:solidFill>
              </a:rPr>
              <a:t> Day </a:t>
            </a:r>
            <a:r>
              <a:rPr lang="en-GB" dirty="0">
                <a:solidFill>
                  <a:srgbClr val="08374B"/>
                </a:solidFill>
              </a:rPr>
              <a:t>2 e-Navigation made </a:t>
            </a:r>
            <a:r>
              <a:rPr lang="en-GB" dirty="0" smtClean="0">
                <a:solidFill>
                  <a:srgbClr val="08374B"/>
                </a:solidFill>
              </a:rPr>
              <a:t>Real </a:t>
            </a:r>
            <a:endParaRPr lang="da-DK" dirty="0">
              <a:solidFill>
                <a:srgbClr val="08374B"/>
              </a:solidFill>
              <a:ea typeface="Calibri"/>
              <a:cs typeface="Times New Roman"/>
            </a:endParaRP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383127" y="1124744"/>
            <a:ext cx="8509353" cy="4835685"/>
          </a:xfrm>
        </p:spPr>
        <p:txBody>
          <a:bodyPr>
            <a:noAutofit/>
          </a:bodyPr>
          <a:lstStyle/>
          <a:p>
            <a:pPr fontAlgn="t"/>
            <a:r>
              <a:rPr lang="en-GB" sz="1800" dirty="0">
                <a:solidFill>
                  <a:srgbClr val="08374B"/>
                </a:solidFill>
              </a:rPr>
              <a:t>Target groups: </a:t>
            </a:r>
            <a:r>
              <a:rPr lang="en-GB" sz="1800" dirty="0" smtClean="0">
                <a:solidFill>
                  <a:srgbClr val="08374B"/>
                </a:solidFill>
              </a:rPr>
              <a:t>1)Mariners, 2</a:t>
            </a:r>
            <a:r>
              <a:rPr lang="en-GB" sz="1800" dirty="0">
                <a:solidFill>
                  <a:srgbClr val="08374B"/>
                </a:solidFill>
              </a:rPr>
              <a:t>) Potential </a:t>
            </a:r>
            <a:r>
              <a:rPr lang="en-GB" sz="1800" dirty="0" smtClean="0">
                <a:solidFill>
                  <a:srgbClr val="08374B"/>
                </a:solidFill>
              </a:rPr>
              <a:t>service providers  </a:t>
            </a:r>
          </a:p>
          <a:p>
            <a:pPr fontAlgn="t"/>
            <a:endParaRPr lang="en-GB" sz="1800" dirty="0">
              <a:solidFill>
                <a:srgbClr val="08374B"/>
              </a:solidFill>
            </a:endParaRPr>
          </a:p>
          <a:p>
            <a:pPr fontAlgn="t"/>
            <a:r>
              <a:rPr lang="en-GB" sz="1800" dirty="0" smtClean="0">
                <a:solidFill>
                  <a:srgbClr val="08374B"/>
                </a:solidFill>
              </a:rPr>
              <a:t>Morning</a:t>
            </a:r>
            <a:r>
              <a:rPr lang="en-GB" sz="1800" dirty="0">
                <a:solidFill>
                  <a:srgbClr val="08374B"/>
                </a:solidFill>
              </a:rPr>
              <a:t>: </a:t>
            </a:r>
            <a:r>
              <a:rPr lang="en-US" sz="1800" b="1" dirty="0" smtClean="0">
                <a:solidFill>
                  <a:srgbClr val="08374B"/>
                </a:solidFill>
              </a:rPr>
              <a:t>Experience </a:t>
            </a:r>
            <a:r>
              <a:rPr lang="en-US" sz="1800" b="1" dirty="0">
                <a:solidFill>
                  <a:srgbClr val="08374B"/>
                </a:solidFill>
              </a:rPr>
              <a:t>the alpha release of </a:t>
            </a:r>
            <a:r>
              <a:rPr lang="en-US" sz="1800" b="1" dirty="0" err="1" smtClean="0">
                <a:solidFill>
                  <a:srgbClr val="08374B"/>
                </a:solidFill>
              </a:rPr>
              <a:t>BalticWeb</a:t>
            </a:r>
            <a:r>
              <a:rPr lang="en-US" sz="1800" b="1" dirty="0">
                <a:solidFill>
                  <a:srgbClr val="08374B"/>
                </a:solidFill>
              </a:rPr>
              <a:t>. Can the Baltic Sea become a role model for global roll out of e-Navigation?</a:t>
            </a:r>
            <a:endParaRPr lang="da-DK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User experience from </a:t>
            </a:r>
            <a:r>
              <a:rPr lang="en-GB" sz="1800" dirty="0" err="1" smtClean="0">
                <a:solidFill>
                  <a:srgbClr val="08374B"/>
                </a:solidFill>
              </a:rPr>
              <a:t>ArcticWeb</a:t>
            </a:r>
            <a:r>
              <a:rPr lang="en-GB" sz="1800" dirty="0" smtClean="0">
                <a:solidFill>
                  <a:srgbClr val="08374B"/>
                </a:solidFill>
              </a:rPr>
              <a:t> 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08374B"/>
                </a:solidFill>
              </a:rPr>
              <a:t>First pilot user trials </a:t>
            </a:r>
            <a:r>
              <a:rPr lang="en-GB" sz="1800" dirty="0">
                <a:solidFill>
                  <a:srgbClr val="08374B"/>
                </a:solidFill>
              </a:rPr>
              <a:t>of </a:t>
            </a:r>
            <a:r>
              <a:rPr lang="en-GB" sz="1800" dirty="0" err="1">
                <a:solidFill>
                  <a:srgbClr val="08374B"/>
                </a:solidFill>
              </a:rPr>
              <a:t>BalticWeb</a:t>
            </a:r>
            <a:endParaRPr lang="da-DK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What to learn from other regional e-navigation implementations</a:t>
            </a:r>
            <a:r>
              <a:rPr lang="en-GB" sz="1800" dirty="0" smtClean="0">
                <a:solidFill>
                  <a:srgbClr val="08374B"/>
                </a:solidFill>
              </a:rPr>
              <a:t>?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da-DK" sz="1800" dirty="0">
              <a:solidFill>
                <a:srgbClr val="08374B"/>
              </a:solidFill>
            </a:endParaRPr>
          </a:p>
          <a:p>
            <a:pPr fontAlgn="t"/>
            <a:r>
              <a:rPr lang="en-GB" sz="1800" dirty="0">
                <a:solidFill>
                  <a:srgbClr val="08374B"/>
                </a:solidFill>
              </a:rPr>
              <a:t>Afternoon</a:t>
            </a:r>
            <a:r>
              <a:rPr lang="en-GB" sz="1800" b="1" dirty="0">
                <a:solidFill>
                  <a:srgbClr val="08374B"/>
                </a:solidFill>
              </a:rPr>
              <a:t>: </a:t>
            </a:r>
            <a:r>
              <a:rPr lang="da-DK" sz="1800" b="1" dirty="0" smtClean="0">
                <a:solidFill>
                  <a:srgbClr val="08374B"/>
                </a:solidFill>
              </a:rPr>
              <a:t>Global roll out of </a:t>
            </a:r>
            <a:r>
              <a:rPr lang="da-DK" sz="1800" b="1" dirty="0" err="1" smtClean="0">
                <a:solidFill>
                  <a:srgbClr val="08374B"/>
                </a:solidFill>
              </a:rPr>
              <a:t>navigational</a:t>
            </a:r>
            <a:r>
              <a:rPr lang="da-DK" sz="1800" b="1" dirty="0" smtClean="0">
                <a:solidFill>
                  <a:srgbClr val="08374B"/>
                </a:solidFill>
              </a:rPr>
              <a:t> services</a:t>
            </a:r>
            <a:endParaRPr lang="da-DK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Benefits of </a:t>
            </a:r>
            <a:r>
              <a:rPr lang="en-GB" sz="1800" dirty="0" err="1">
                <a:solidFill>
                  <a:srgbClr val="08374B"/>
                </a:solidFill>
              </a:rPr>
              <a:t>BalticWeb</a:t>
            </a:r>
            <a:r>
              <a:rPr lang="en-GB" sz="1800" dirty="0">
                <a:solidFill>
                  <a:srgbClr val="08374B"/>
                </a:solidFill>
              </a:rPr>
              <a:t> and standardised services for the service provider</a:t>
            </a:r>
            <a:endParaRPr lang="da-DK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How to start providing data in new service standards</a:t>
            </a:r>
            <a:endParaRPr lang="da-DK" sz="1800" dirty="0">
              <a:solidFill>
                <a:srgbClr val="08374B"/>
              </a:solidFill>
            </a:endParaRP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8374B"/>
                </a:solidFill>
              </a:rPr>
              <a:t>Implementing services in navigation </a:t>
            </a:r>
            <a:r>
              <a:rPr lang="en-GB" sz="1800" dirty="0" smtClean="0">
                <a:solidFill>
                  <a:srgbClr val="08374B"/>
                </a:solidFill>
              </a:rPr>
              <a:t>systems</a:t>
            </a:r>
            <a:endParaRPr lang="da-DK" sz="1800" dirty="0">
              <a:solidFill>
                <a:srgbClr val="08374B"/>
              </a:solidFill>
            </a:endParaRPr>
          </a:p>
          <a:p>
            <a:pPr fontAlgn="t"/>
            <a:endParaRPr lang="en-US" sz="1800" dirty="0" smtClean="0">
              <a:solidFill>
                <a:srgbClr val="08374B"/>
              </a:solidFill>
            </a:endParaRPr>
          </a:p>
          <a:p>
            <a:pPr fontAlgn="t"/>
            <a:r>
              <a:rPr lang="en-US" sz="1800" dirty="0" smtClean="0">
                <a:solidFill>
                  <a:srgbClr val="08374B"/>
                </a:solidFill>
              </a:rPr>
              <a:t>High </a:t>
            </a:r>
            <a:r>
              <a:rPr lang="en-US" sz="1800" dirty="0">
                <a:solidFill>
                  <a:srgbClr val="08374B"/>
                </a:solidFill>
              </a:rPr>
              <a:t>Level User Group about </a:t>
            </a:r>
            <a:r>
              <a:rPr lang="en-US" sz="1800" dirty="0" err="1" smtClean="0">
                <a:solidFill>
                  <a:srgbClr val="08374B"/>
                </a:solidFill>
              </a:rPr>
              <a:t>BalticWeb</a:t>
            </a:r>
            <a:endParaRPr lang="da-DK" sz="1800" dirty="0">
              <a:solidFill>
                <a:srgbClr val="08374B"/>
              </a:solidFill>
            </a:endParaRPr>
          </a:p>
          <a:p>
            <a:endParaRPr lang="da-DK" sz="1800" dirty="0">
              <a:solidFill>
                <a:srgbClr val="0837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B002160\Dropbox (DMA e-Navigation)\e-Navigation\Projects\Project X\Communication\SØFARTSSTYRELSEN FINAL LOGO\Bar for nede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1" t="13982" r="48592" b="23917"/>
          <a:stretch/>
        </p:blipFill>
        <p:spPr bwMode="auto">
          <a:xfrm>
            <a:off x="7723" y="5921896"/>
            <a:ext cx="913627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/>
          <p:cNvPicPr>
            <a:picLocks noChangeAspect="1"/>
          </p:cNvPicPr>
          <p:nvPr/>
        </p:nvPicPr>
        <p:blipFill rotWithShape="1">
          <a:blip r:embed="rId3"/>
          <a:srcRect l="2992" t="3705" r="2945" b="4982"/>
          <a:stretch/>
        </p:blipFill>
        <p:spPr>
          <a:xfrm>
            <a:off x="577652" y="6165304"/>
            <a:ext cx="681980" cy="449818"/>
          </a:xfrm>
          <a:prstGeom prst="rect">
            <a:avLst/>
          </a:prstGeom>
        </p:spPr>
      </p:pic>
      <p:sp>
        <p:nvSpPr>
          <p:cNvPr id="14" name="Rectangle 4"/>
          <p:cNvSpPr/>
          <p:nvPr/>
        </p:nvSpPr>
        <p:spPr>
          <a:xfrm>
            <a:off x="1331640" y="6115362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0" dirty="0" smtClean="0">
                <a:solidFill>
                  <a:schemeClr val="bg1"/>
                </a:solidFill>
              </a:rPr>
              <a:t>This project has received funding from The European Union’s Horizon 2020 Research and Innovation </a:t>
            </a:r>
            <a:r>
              <a:rPr lang="en-US" sz="1000" i="0" dirty="0" err="1" smtClean="0">
                <a:solidFill>
                  <a:schemeClr val="bg1"/>
                </a:solidFill>
              </a:rPr>
              <a:t>Programme</a:t>
            </a:r>
            <a:r>
              <a:rPr lang="en-US" sz="1000" i="0" dirty="0" smtClean="0">
                <a:solidFill>
                  <a:schemeClr val="bg1"/>
                </a:solidFill>
              </a:rPr>
              <a:t> under Grant Agreement no. 636329 </a:t>
            </a:r>
            <a:endParaRPr lang="en-US" sz="1000" i="0" dirty="0">
              <a:solidFill>
                <a:schemeClr val="bg1"/>
              </a:solidFill>
            </a:endParaRPr>
          </a:p>
        </p:txBody>
      </p:sp>
      <p:pic>
        <p:nvPicPr>
          <p:cNvPr id="15" name="Picture 3" descr="C:\Users\B002160\Dropbox (DMA e-Navigation)\e-Navigation\Projects\Project X\WP1 - Maximizing impact\Communication\SØFARTSSTYRELSEN FINAL LOGO\E2_Tagline 02 Marin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6" t="34347" r="34039" b="40752"/>
          <a:stretch/>
        </p:blipFill>
        <p:spPr bwMode="auto">
          <a:xfrm>
            <a:off x="7265069" y="5922787"/>
            <a:ext cx="1631018" cy="93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Pladsholder til titel 9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da-DK" dirty="0" err="1" smtClean="0"/>
              <a:t>Stay</a:t>
            </a:r>
            <a:r>
              <a:rPr lang="da-DK" dirty="0" smtClean="0"/>
              <a:t> </a:t>
            </a:r>
            <a:r>
              <a:rPr lang="da-DK" dirty="0" err="1" smtClean="0"/>
              <a:t>connected</a:t>
            </a:r>
            <a:endParaRPr lang="da-DK" dirty="0"/>
          </a:p>
        </p:txBody>
      </p:sp>
      <p:grpSp>
        <p:nvGrpSpPr>
          <p:cNvPr id="2" name="Gruppe 1"/>
          <p:cNvGrpSpPr/>
          <p:nvPr/>
        </p:nvGrpSpPr>
        <p:grpSpPr>
          <a:xfrm>
            <a:off x="448304" y="1585073"/>
            <a:ext cx="3907672" cy="2708023"/>
            <a:chOff x="448304" y="1441057"/>
            <a:chExt cx="3907672" cy="2708023"/>
          </a:xfrm>
        </p:grpSpPr>
        <p:sp>
          <p:nvSpPr>
            <p:cNvPr id="8" name="Pladsholder til indhold 1"/>
            <p:cNvSpPr txBox="1">
              <a:spLocks/>
            </p:cNvSpPr>
            <p:nvPr/>
          </p:nvSpPr>
          <p:spPr>
            <a:xfrm>
              <a:off x="448304" y="1441057"/>
              <a:ext cx="3907672" cy="27080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a-DK" sz="2000" dirty="0" smtClean="0">
                  <a:solidFill>
                    <a:srgbClr val="08374B"/>
                  </a:solidFill>
                </a:rPr>
                <a:t>Learn more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about</a:t>
              </a:r>
              <a:r>
                <a:rPr lang="da-DK" sz="2000" dirty="0" smtClean="0">
                  <a:solidFill>
                    <a:srgbClr val="08374B"/>
                  </a:solidFill>
                </a:rPr>
                <a:t> efficienSea2 and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how</a:t>
              </a:r>
              <a:r>
                <a:rPr lang="da-DK" sz="2000" dirty="0" smtClean="0">
                  <a:solidFill>
                    <a:srgbClr val="08374B"/>
                  </a:solidFill>
                </a:rPr>
                <a:t>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we</a:t>
              </a:r>
              <a:r>
                <a:rPr lang="da-DK" sz="2000" dirty="0" smtClean="0">
                  <a:solidFill>
                    <a:srgbClr val="08374B"/>
                  </a:solidFill>
                </a:rPr>
                <a:t>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work</a:t>
              </a:r>
              <a:r>
                <a:rPr lang="da-DK" sz="2000" dirty="0" smtClean="0">
                  <a:solidFill>
                    <a:srgbClr val="08374B"/>
                  </a:solidFill>
                </a:rPr>
                <a:t> for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efficient</a:t>
              </a:r>
              <a:r>
                <a:rPr lang="da-DK" sz="2000" dirty="0" smtClean="0">
                  <a:solidFill>
                    <a:srgbClr val="08374B"/>
                  </a:solidFill>
                </a:rPr>
                <a:t>,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safe</a:t>
              </a:r>
              <a:r>
                <a:rPr lang="da-DK" sz="2000" dirty="0" smtClean="0">
                  <a:solidFill>
                    <a:srgbClr val="08374B"/>
                  </a:solidFill>
                </a:rPr>
                <a:t> </a:t>
              </a:r>
              <a:r>
                <a:rPr lang="da-DK" sz="2000" dirty="0">
                  <a:solidFill>
                    <a:srgbClr val="08374B"/>
                  </a:solidFill>
                </a:rPr>
                <a:t>a</a:t>
              </a:r>
              <a:r>
                <a:rPr lang="da-DK" sz="2000" dirty="0" smtClean="0">
                  <a:solidFill>
                    <a:srgbClr val="08374B"/>
                  </a:solidFill>
                </a:rPr>
                <a:t>nd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sustainable</a:t>
              </a:r>
              <a:r>
                <a:rPr lang="da-DK" sz="2000" dirty="0" smtClean="0">
                  <a:solidFill>
                    <a:srgbClr val="08374B"/>
                  </a:solidFill>
                </a:rPr>
                <a:t>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traffic</a:t>
              </a:r>
              <a:r>
                <a:rPr lang="da-DK" sz="2000" dirty="0" smtClean="0">
                  <a:solidFill>
                    <a:srgbClr val="08374B"/>
                  </a:solidFill>
                </a:rPr>
                <a:t> at </a:t>
              </a:r>
              <a:r>
                <a:rPr lang="da-DK" sz="2000" dirty="0" err="1" smtClean="0">
                  <a:solidFill>
                    <a:srgbClr val="08374B"/>
                  </a:solidFill>
                </a:rPr>
                <a:t>sea</a:t>
              </a:r>
              <a:r>
                <a:rPr lang="da-DK" sz="2000" dirty="0" smtClean="0">
                  <a:solidFill>
                    <a:srgbClr val="08374B"/>
                  </a:solidFill>
                </a:rPr>
                <a:t> at: </a:t>
              </a:r>
              <a:r>
                <a:rPr lang="da-DK" sz="2000" b="1" dirty="0" smtClean="0">
                  <a:solidFill>
                    <a:srgbClr val="08374B"/>
                  </a:solidFill>
                </a:rPr>
                <a:t>www.efficiensea2.org</a:t>
              </a:r>
            </a:p>
            <a:p>
              <a:endParaRPr lang="da-DK" sz="2000" dirty="0">
                <a:solidFill>
                  <a:srgbClr val="08374B"/>
                </a:solidFill>
              </a:endParaRPr>
            </a:p>
            <a:p>
              <a:endParaRPr lang="da-DK" sz="2000" dirty="0">
                <a:solidFill>
                  <a:srgbClr val="08374B"/>
                </a:solidFill>
              </a:endParaRPr>
            </a:p>
            <a:p>
              <a:r>
                <a:rPr lang="en-US" sz="2000" dirty="0" smtClean="0">
                  <a:solidFill>
                    <a:srgbClr val="08374B"/>
                  </a:solidFill>
                </a:rPr>
                <a:t>        Join </a:t>
              </a:r>
              <a:r>
                <a:rPr lang="en-US" sz="2000" dirty="0">
                  <a:solidFill>
                    <a:srgbClr val="08374B"/>
                  </a:solidFill>
                </a:rPr>
                <a:t>our EfficienSea2 LinkedIn group to get project </a:t>
              </a:r>
              <a:r>
                <a:rPr lang="en-US" sz="2000" dirty="0" smtClean="0">
                  <a:solidFill>
                    <a:srgbClr val="08374B"/>
                  </a:solidFill>
                </a:rPr>
                <a:t>updates</a:t>
              </a:r>
            </a:p>
          </p:txBody>
        </p:sp>
        <p:pic>
          <p:nvPicPr>
            <p:cNvPr id="10" name="Picture 2" descr="C:\Users\B018675\Desktop\LI_logo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00247" y="3356992"/>
              <a:ext cx="418395" cy="418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3" name="Gruppe 122"/>
          <p:cNvGrpSpPr/>
          <p:nvPr/>
        </p:nvGrpSpPr>
        <p:grpSpPr>
          <a:xfrm flipH="1">
            <a:off x="4265787" y="3501008"/>
            <a:ext cx="4482677" cy="2306598"/>
            <a:chOff x="2778150" y="4358693"/>
            <a:chExt cx="4482677" cy="2306598"/>
          </a:xfrm>
        </p:grpSpPr>
        <p:sp>
          <p:nvSpPr>
            <p:cNvPr id="124" name="Rektangel med enkelt afrundet hjørne 123"/>
            <p:cNvSpPr/>
            <p:nvPr/>
          </p:nvSpPr>
          <p:spPr>
            <a:xfrm>
              <a:off x="6200817" y="5803750"/>
              <a:ext cx="937936" cy="158323"/>
            </a:xfrm>
            <a:prstGeom prst="round1Rect">
              <a:avLst/>
            </a:prstGeom>
            <a:solidFill>
              <a:srgbClr val="08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grpSp>
          <p:nvGrpSpPr>
            <p:cNvPr id="125" name="Gruppe 124"/>
            <p:cNvGrpSpPr/>
            <p:nvPr/>
          </p:nvGrpSpPr>
          <p:grpSpPr>
            <a:xfrm>
              <a:off x="4456735" y="5335899"/>
              <a:ext cx="413516" cy="400917"/>
              <a:chOff x="1799692" y="5425224"/>
              <a:chExt cx="361372" cy="360040"/>
            </a:xfrm>
            <a:solidFill>
              <a:srgbClr val="009FE3"/>
            </a:solidFill>
          </p:grpSpPr>
          <p:sp>
            <p:nvSpPr>
              <p:cNvPr id="219" name="Rektangel 218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220" name="Lige forbindelse 219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Lige forbindelse 220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Lige forbindelse 221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Lige forbindelse 222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Lige forbindelse 223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Lige forbindelse 224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Lige forbindelse 225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Lige forbindelse 226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Rektangel 227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229" name="Rektangel 228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grpSp>
          <p:nvGrpSpPr>
            <p:cNvPr id="126" name="Gruppe 125"/>
            <p:cNvGrpSpPr/>
            <p:nvPr/>
          </p:nvGrpSpPr>
          <p:grpSpPr>
            <a:xfrm>
              <a:off x="4909373" y="5337202"/>
              <a:ext cx="413516" cy="400917"/>
              <a:chOff x="1799692" y="5425224"/>
              <a:chExt cx="361372" cy="360040"/>
            </a:xfrm>
            <a:solidFill>
              <a:srgbClr val="ACDAF0"/>
            </a:solidFill>
          </p:grpSpPr>
          <p:sp>
            <p:nvSpPr>
              <p:cNvPr id="208" name="Rektangel 207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209" name="Lige forbindelse 208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Lige forbindelse 209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Lige forbindelse 210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Lige forbindelse 211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Lige forbindelse 212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Lige forbindelse 213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Lige forbindelse 214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Lige forbindelse 215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7" name="Rektangel 216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218" name="Rektangel 217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sp>
          <p:nvSpPr>
            <p:cNvPr id="127" name="Skyformet billedforklaring 126"/>
            <p:cNvSpPr/>
            <p:nvPr/>
          </p:nvSpPr>
          <p:spPr>
            <a:xfrm rot="18835789">
              <a:off x="3005540" y="4177969"/>
              <a:ext cx="351048" cy="712496"/>
            </a:xfrm>
            <a:prstGeom prst="cloudCallout">
              <a:avLst>
                <a:gd name="adj1" fmla="val 3908"/>
                <a:gd name="adj2" fmla="val -386"/>
              </a:avLst>
            </a:prstGeom>
            <a:solidFill>
              <a:srgbClr val="476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grpSp>
          <p:nvGrpSpPr>
            <p:cNvPr id="128" name="Gruppe 127"/>
            <p:cNvGrpSpPr/>
            <p:nvPr/>
          </p:nvGrpSpPr>
          <p:grpSpPr>
            <a:xfrm>
              <a:off x="3121125" y="5024096"/>
              <a:ext cx="963953" cy="1111897"/>
              <a:chOff x="1279376" y="4365104"/>
              <a:chExt cx="842400" cy="998530"/>
            </a:xfrm>
          </p:grpSpPr>
          <p:grpSp>
            <p:nvGrpSpPr>
              <p:cNvPr id="188" name="Gruppe 187"/>
              <p:cNvGrpSpPr/>
              <p:nvPr/>
            </p:nvGrpSpPr>
            <p:grpSpPr>
              <a:xfrm>
                <a:off x="1279376" y="4365104"/>
                <a:ext cx="842400" cy="219600"/>
                <a:chOff x="1279376" y="4365104"/>
                <a:chExt cx="842400" cy="219600"/>
              </a:xfrm>
            </p:grpSpPr>
            <p:sp>
              <p:nvSpPr>
                <p:cNvPr id="201" name="Rektangel 200"/>
                <p:cNvSpPr/>
                <p:nvPr/>
              </p:nvSpPr>
              <p:spPr>
                <a:xfrm>
                  <a:off x="1279376" y="4365104"/>
                  <a:ext cx="842400" cy="21960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2" name="Rektangel 201"/>
                <p:cNvSpPr/>
                <p:nvPr/>
              </p:nvSpPr>
              <p:spPr>
                <a:xfrm>
                  <a:off x="1331757" y="4408108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3" name="Rektangel 202"/>
                <p:cNvSpPr/>
                <p:nvPr/>
              </p:nvSpPr>
              <p:spPr>
                <a:xfrm>
                  <a:off x="1459967" y="4408108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4" name="Rektangel 203"/>
                <p:cNvSpPr/>
                <p:nvPr/>
              </p:nvSpPr>
              <p:spPr>
                <a:xfrm>
                  <a:off x="1588012" y="4407179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5" name="Rektangel 204"/>
                <p:cNvSpPr/>
                <p:nvPr/>
              </p:nvSpPr>
              <p:spPr>
                <a:xfrm>
                  <a:off x="1716222" y="4407179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6" name="Rektangel 205"/>
                <p:cNvSpPr/>
                <p:nvPr/>
              </p:nvSpPr>
              <p:spPr>
                <a:xfrm>
                  <a:off x="1849807" y="4404374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7" name="Rektangel 206"/>
                <p:cNvSpPr/>
                <p:nvPr/>
              </p:nvSpPr>
              <p:spPr>
                <a:xfrm>
                  <a:off x="1978017" y="4404374"/>
                  <a:ext cx="100800" cy="100800"/>
                </a:xfrm>
                <a:prstGeom prst="rect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</p:grpSp>
          <p:grpSp>
            <p:nvGrpSpPr>
              <p:cNvPr id="189" name="Gruppe 188"/>
              <p:cNvGrpSpPr/>
              <p:nvPr/>
            </p:nvGrpSpPr>
            <p:grpSpPr>
              <a:xfrm>
                <a:off x="1368976" y="4584057"/>
                <a:ext cx="612068" cy="779577"/>
                <a:chOff x="1578825" y="4791519"/>
                <a:chExt cx="612068" cy="779577"/>
              </a:xfrm>
            </p:grpSpPr>
            <p:sp>
              <p:nvSpPr>
                <p:cNvPr id="190" name="Rektangel 189"/>
                <p:cNvSpPr/>
                <p:nvPr/>
              </p:nvSpPr>
              <p:spPr>
                <a:xfrm>
                  <a:off x="1578825" y="4791519"/>
                  <a:ext cx="612068" cy="7795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1" name="Ellipse 190"/>
                <p:cNvSpPr/>
                <p:nvPr/>
              </p:nvSpPr>
              <p:spPr>
                <a:xfrm>
                  <a:off x="1666376" y="4917931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2" name="Ellipse 191"/>
                <p:cNvSpPr/>
                <p:nvPr/>
              </p:nvSpPr>
              <p:spPr>
                <a:xfrm>
                  <a:off x="1666376" y="5033126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3" name="Ellipse 192"/>
                <p:cNvSpPr/>
                <p:nvPr/>
              </p:nvSpPr>
              <p:spPr>
                <a:xfrm>
                  <a:off x="1666376" y="5143596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4" name="Ellipse 193"/>
                <p:cNvSpPr/>
                <p:nvPr/>
              </p:nvSpPr>
              <p:spPr>
                <a:xfrm>
                  <a:off x="1666376" y="5258791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5" name="Ellipse 194"/>
                <p:cNvSpPr/>
                <p:nvPr/>
              </p:nvSpPr>
              <p:spPr>
                <a:xfrm>
                  <a:off x="1665308" y="5376824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6" name="Ellipse 195"/>
                <p:cNvSpPr/>
                <p:nvPr/>
              </p:nvSpPr>
              <p:spPr>
                <a:xfrm>
                  <a:off x="2028956" y="4919688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7" name="Ellipse 196"/>
                <p:cNvSpPr/>
                <p:nvPr/>
              </p:nvSpPr>
              <p:spPr>
                <a:xfrm>
                  <a:off x="2028956" y="5034883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8" name="Ellipse 197"/>
                <p:cNvSpPr/>
                <p:nvPr/>
              </p:nvSpPr>
              <p:spPr>
                <a:xfrm>
                  <a:off x="2028956" y="5145353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199" name="Ellipse 198"/>
                <p:cNvSpPr/>
                <p:nvPr/>
              </p:nvSpPr>
              <p:spPr>
                <a:xfrm>
                  <a:off x="2028956" y="5260548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  <p:sp>
              <p:nvSpPr>
                <p:cNvPr id="200" name="Ellipse 199"/>
                <p:cNvSpPr/>
                <p:nvPr/>
              </p:nvSpPr>
              <p:spPr>
                <a:xfrm>
                  <a:off x="2027888" y="5378581"/>
                  <a:ext cx="68400" cy="68400"/>
                </a:xfrm>
                <a:prstGeom prst="ellipse">
                  <a:avLst/>
                </a:prstGeom>
                <a:solidFill>
                  <a:srgbClr val="ACDA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da-DK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a-DK"/>
                </a:p>
              </p:txBody>
            </p:sp>
          </p:grpSp>
        </p:grpSp>
        <p:sp>
          <p:nvSpPr>
            <p:cNvPr id="129" name="Akkord 128"/>
            <p:cNvSpPr/>
            <p:nvPr/>
          </p:nvSpPr>
          <p:spPr>
            <a:xfrm rot="17247002">
              <a:off x="2837359" y="5919449"/>
              <a:ext cx="511047" cy="600272"/>
            </a:xfrm>
            <a:prstGeom prst="chord">
              <a:avLst>
                <a:gd name="adj1" fmla="val 3286807"/>
                <a:gd name="adj2" fmla="val 16200000"/>
              </a:avLst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0" name="Akkord 129"/>
            <p:cNvSpPr/>
            <p:nvPr/>
          </p:nvSpPr>
          <p:spPr>
            <a:xfrm rot="4352998" flipH="1">
              <a:off x="6432185" y="5638526"/>
              <a:ext cx="511047" cy="855681"/>
            </a:xfrm>
            <a:prstGeom prst="chord">
              <a:avLst>
                <a:gd name="adj1" fmla="val 3286807"/>
                <a:gd name="adj2" fmla="val 16076501"/>
              </a:avLst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1" name="Parallelogram 130"/>
            <p:cNvSpPr/>
            <p:nvPr/>
          </p:nvSpPr>
          <p:spPr>
            <a:xfrm rot="782784">
              <a:off x="6154402" y="5977223"/>
              <a:ext cx="324224" cy="221798"/>
            </a:xfrm>
            <a:prstGeom prst="parallelogram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2" name="Rektangel med enkelt afrundet hjørne 131"/>
            <p:cNvSpPr/>
            <p:nvPr/>
          </p:nvSpPr>
          <p:spPr>
            <a:xfrm>
              <a:off x="6244864" y="5962073"/>
              <a:ext cx="833576" cy="112778"/>
            </a:xfrm>
            <a:prstGeom prst="round1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3" name="Akkord 132"/>
            <p:cNvSpPr/>
            <p:nvPr/>
          </p:nvSpPr>
          <p:spPr>
            <a:xfrm rot="4304186" flipH="1">
              <a:off x="6433301" y="5756587"/>
              <a:ext cx="511047" cy="855681"/>
            </a:xfrm>
            <a:prstGeom prst="chord">
              <a:avLst>
                <a:gd name="adj1" fmla="val 3286807"/>
                <a:gd name="adj2" fmla="val 16076501"/>
              </a:avLst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4" name="Ellipse 133"/>
            <p:cNvSpPr/>
            <p:nvPr/>
          </p:nvSpPr>
          <p:spPr>
            <a:xfrm>
              <a:off x="6956368" y="5840362"/>
              <a:ext cx="78270" cy="7616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5" name="Rektangel med enkelt afrundet hjørne 134"/>
            <p:cNvSpPr/>
            <p:nvPr/>
          </p:nvSpPr>
          <p:spPr>
            <a:xfrm rot="17862798">
              <a:off x="5953405" y="5814042"/>
              <a:ext cx="458461" cy="162697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6" name="Rektangel med enkelt afrundet hjørne 135"/>
            <p:cNvSpPr/>
            <p:nvPr/>
          </p:nvSpPr>
          <p:spPr>
            <a:xfrm rot="5400000">
              <a:off x="6950248" y="5840272"/>
              <a:ext cx="458461" cy="162697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7" name="Måne 136"/>
            <p:cNvSpPr/>
            <p:nvPr/>
          </p:nvSpPr>
          <p:spPr>
            <a:xfrm rot="1888679" flipH="1">
              <a:off x="6929856" y="5915588"/>
              <a:ext cx="149196" cy="653506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38" name="Rektangel med enkelt afrundet hjørne 137"/>
            <p:cNvSpPr/>
            <p:nvPr/>
          </p:nvSpPr>
          <p:spPr>
            <a:xfrm>
              <a:off x="2912824" y="6543116"/>
              <a:ext cx="3687792" cy="122175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grpSp>
          <p:nvGrpSpPr>
            <p:cNvPr id="139" name="Gruppe 138"/>
            <p:cNvGrpSpPr/>
            <p:nvPr/>
          </p:nvGrpSpPr>
          <p:grpSpPr>
            <a:xfrm>
              <a:off x="4252265" y="5734874"/>
              <a:ext cx="413516" cy="400917"/>
              <a:chOff x="1799692" y="5425224"/>
              <a:chExt cx="361372" cy="360040"/>
            </a:xfrm>
          </p:grpSpPr>
          <p:sp>
            <p:nvSpPr>
              <p:cNvPr id="177" name="Rektangel 176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178" name="Lige forbindelse 177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Lige forbindelse 178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Lige forbindelse 179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Lige forbindelse 180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Lige forbindelse 181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Lige forbindelse 182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Lige forbindelse 183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Lige forbindelse 184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Rektangel 185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187" name="Rektangel 186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grpSp>
          <p:nvGrpSpPr>
            <p:cNvPr id="140" name="Gruppe 139"/>
            <p:cNvGrpSpPr/>
            <p:nvPr/>
          </p:nvGrpSpPr>
          <p:grpSpPr>
            <a:xfrm>
              <a:off x="4692625" y="5737751"/>
              <a:ext cx="413516" cy="400917"/>
              <a:chOff x="1799692" y="5425224"/>
              <a:chExt cx="361372" cy="360040"/>
            </a:xfrm>
            <a:solidFill>
              <a:srgbClr val="476E7D"/>
            </a:solidFill>
          </p:grpSpPr>
          <p:sp>
            <p:nvSpPr>
              <p:cNvPr id="166" name="Rektangel 165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167" name="Lige forbindelse 166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Lige forbindelse 167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Lige forbindelse 168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Lige forbindelse 169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Lige forbindelse 170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Lige forbindelse 171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Lige forbindelse 172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Lige forbindelse 173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grpFill/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ektangel 174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176" name="Rektangel 175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grpSp>
          <p:nvGrpSpPr>
            <p:cNvPr id="141" name="Gruppe 140"/>
            <p:cNvGrpSpPr/>
            <p:nvPr/>
          </p:nvGrpSpPr>
          <p:grpSpPr>
            <a:xfrm>
              <a:off x="5132510" y="5734348"/>
              <a:ext cx="413516" cy="400917"/>
              <a:chOff x="1799692" y="5425224"/>
              <a:chExt cx="361372" cy="360040"/>
            </a:xfrm>
          </p:grpSpPr>
          <p:sp>
            <p:nvSpPr>
              <p:cNvPr id="155" name="Rektangel 154"/>
              <p:cNvSpPr/>
              <p:nvPr/>
            </p:nvSpPr>
            <p:spPr>
              <a:xfrm>
                <a:off x="1801024" y="5425224"/>
                <a:ext cx="360040" cy="36004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cxnSp>
            <p:nvCxnSpPr>
              <p:cNvPr id="156" name="Lige forbindelse 155"/>
              <p:cNvCxnSpPr/>
              <p:nvPr/>
            </p:nvCxnSpPr>
            <p:spPr>
              <a:xfrm>
                <a:off x="187736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Lige forbindelse 156"/>
              <p:cNvCxnSpPr/>
              <p:nvPr/>
            </p:nvCxnSpPr>
            <p:spPr>
              <a:xfrm>
                <a:off x="1920706" y="5445224"/>
                <a:ext cx="0" cy="340040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Lige forbindelse 157"/>
              <p:cNvCxnSpPr/>
              <p:nvPr/>
            </p:nvCxnSpPr>
            <p:spPr>
              <a:xfrm>
                <a:off x="1962376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Lige forbindelse 158"/>
              <p:cNvCxnSpPr/>
              <p:nvPr/>
            </p:nvCxnSpPr>
            <p:spPr>
              <a:xfrm>
                <a:off x="200543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Lige forbindelse 159"/>
              <p:cNvCxnSpPr/>
              <p:nvPr/>
            </p:nvCxnSpPr>
            <p:spPr>
              <a:xfrm>
                <a:off x="2047102" y="5447888"/>
                <a:ext cx="0" cy="337376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Lige forbindelse 160"/>
              <p:cNvCxnSpPr/>
              <p:nvPr/>
            </p:nvCxnSpPr>
            <p:spPr>
              <a:xfrm>
                <a:off x="2090442" y="544655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Lige forbindelse 161"/>
              <p:cNvCxnSpPr/>
              <p:nvPr/>
            </p:nvCxnSpPr>
            <p:spPr>
              <a:xfrm>
                <a:off x="2132383" y="5437706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Lige forbindelse 162"/>
              <p:cNvCxnSpPr/>
              <p:nvPr/>
            </p:nvCxnSpPr>
            <p:spPr>
              <a:xfrm>
                <a:off x="1835813" y="5445224"/>
                <a:ext cx="0" cy="338708"/>
              </a:xfrm>
              <a:prstGeom prst="line">
                <a:avLst/>
              </a:prstGeom>
              <a:ln>
                <a:solidFill>
                  <a:srgbClr val="083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Rektangel 163"/>
              <p:cNvSpPr/>
              <p:nvPr/>
            </p:nvSpPr>
            <p:spPr>
              <a:xfrm>
                <a:off x="1801024" y="575646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  <p:sp>
            <p:nvSpPr>
              <p:cNvPr id="165" name="Rektangel 164"/>
              <p:cNvSpPr/>
              <p:nvPr/>
            </p:nvSpPr>
            <p:spPr>
              <a:xfrm>
                <a:off x="1799692" y="5425224"/>
                <a:ext cx="360040" cy="28800"/>
              </a:xfrm>
              <a:prstGeom prst="rect">
                <a:avLst/>
              </a:prstGeom>
              <a:solidFill>
                <a:srgbClr val="F37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a-DK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a-DK"/>
              </a:p>
            </p:txBody>
          </p:sp>
        </p:grpSp>
        <p:sp>
          <p:nvSpPr>
            <p:cNvPr id="142" name="Rektangel med enkelt afrundet hjørne 141"/>
            <p:cNvSpPr/>
            <p:nvPr/>
          </p:nvSpPr>
          <p:spPr>
            <a:xfrm>
              <a:off x="3223653" y="6133781"/>
              <a:ext cx="3541759" cy="291877"/>
            </a:xfrm>
            <a:prstGeom prst="round1Rect">
              <a:avLst/>
            </a:prstGeom>
            <a:solidFill>
              <a:srgbClr val="009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3" name="Parallelogram 142"/>
            <p:cNvSpPr/>
            <p:nvPr/>
          </p:nvSpPr>
          <p:spPr>
            <a:xfrm>
              <a:off x="3331965" y="4826248"/>
              <a:ext cx="108256" cy="160367"/>
            </a:xfrm>
            <a:prstGeom prst="parallelogram">
              <a:avLst/>
            </a:prstGeom>
            <a:solidFill>
              <a:srgbClr val="F37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4" name="Parallelogram 143"/>
            <p:cNvSpPr/>
            <p:nvPr/>
          </p:nvSpPr>
          <p:spPr>
            <a:xfrm flipH="1">
              <a:off x="3370982" y="4826248"/>
              <a:ext cx="160985" cy="160367"/>
            </a:xfrm>
            <a:prstGeom prst="parallelogram">
              <a:avLst/>
            </a:prstGeom>
            <a:solidFill>
              <a:srgbClr val="F37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5" name="Parallelogram 144"/>
            <p:cNvSpPr/>
            <p:nvPr/>
          </p:nvSpPr>
          <p:spPr>
            <a:xfrm>
              <a:off x="3331964" y="4863729"/>
              <a:ext cx="108256" cy="160367"/>
            </a:xfrm>
            <a:prstGeom prst="parallelogram">
              <a:avLst/>
            </a:prstGeom>
            <a:solidFill>
              <a:srgbClr val="08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6" name="Parallelogram 145"/>
            <p:cNvSpPr/>
            <p:nvPr/>
          </p:nvSpPr>
          <p:spPr>
            <a:xfrm flipH="1">
              <a:off x="3370981" y="4863729"/>
              <a:ext cx="160985" cy="160367"/>
            </a:xfrm>
            <a:prstGeom prst="parallelogram">
              <a:avLst/>
            </a:prstGeom>
            <a:solidFill>
              <a:srgbClr val="08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7" name="Rektangel med enkelt afrundet hjørne 146"/>
            <p:cNvSpPr/>
            <p:nvPr/>
          </p:nvSpPr>
          <p:spPr>
            <a:xfrm rot="16862154">
              <a:off x="3232826" y="4878276"/>
              <a:ext cx="190477" cy="52316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8" name="Rektangel med enkelt afrundet hjørne 147"/>
            <p:cNvSpPr/>
            <p:nvPr/>
          </p:nvSpPr>
          <p:spPr>
            <a:xfrm rot="15526574">
              <a:off x="3383339" y="4841539"/>
              <a:ext cx="286287" cy="70395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49" name="Rektangel med enkelt afrundet hjørne 148"/>
            <p:cNvSpPr/>
            <p:nvPr/>
          </p:nvSpPr>
          <p:spPr>
            <a:xfrm>
              <a:off x="2892693" y="6421962"/>
              <a:ext cx="3955117" cy="122175"/>
            </a:xfrm>
            <a:prstGeom prst="round1Rect">
              <a:avLst/>
            </a:prstGeom>
            <a:solidFill>
              <a:srgbClr val="F37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50" name="Måne 149"/>
            <p:cNvSpPr/>
            <p:nvPr/>
          </p:nvSpPr>
          <p:spPr>
            <a:xfrm rot="3571862" flipH="1">
              <a:off x="6690463" y="6117948"/>
              <a:ext cx="145186" cy="671558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51" name="Rektangel med enkelt afrundet hjørne 150"/>
            <p:cNvSpPr/>
            <p:nvPr/>
          </p:nvSpPr>
          <p:spPr>
            <a:xfrm rot="5400000">
              <a:off x="6805002" y="6462788"/>
              <a:ext cx="85613" cy="162697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52" name="Måne 151"/>
            <p:cNvSpPr/>
            <p:nvPr/>
          </p:nvSpPr>
          <p:spPr>
            <a:xfrm rot="20155400">
              <a:off x="2778150" y="6115308"/>
              <a:ext cx="149196" cy="464784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53" name="Måne 152"/>
            <p:cNvSpPr/>
            <p:nvPr/>
          </p:nvSpPr>
          <p:spPr>
            <a:xfrm rot="17827078">
              <a:off x="2959995" y="6278591"/>
              <a:ext cx="145186" cy="477624"/>
            </a:xfrm>
            <a:prstGeom prst="moon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  <p:sp>
          <p:nvSpPr>
            <p:cNvPr id="154" name="Rektangel med enkelt afrundet hjørne 153"/>
            <p:cNvSpPr/>
            <p:nvPr/>
          </p:nvSpPr>
          <p:spPr>
            <a:xfrm>
              <a:off x="2845767" y="6458463"/>
              <a:ext cx="93849" cy="113756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</p:grpSp>
    </p:spTree>
    <p:extLst>
      <p:ext uri="{BB962C8B-B14F-4D97-AF65-F5344CB8AC3E}">
        <p14:creationId xmlns:p14="http://schemas.microsoft.com/office/powerpoint/2010/main" val="412702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dsholder til indhold 1"/>
          <p:cNvSpPr txBox="1">
            <a:spLocks/>
          </p:cNvSpPr>
          <p:nvPr/>
        </p:nvSpPr>
        <p:spPr>
          <a:xfrm>
            <a:off x="448304" y="1593684"/>
            <a:ext cx="8147248" cy="312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</a:rPr>
              <a:t>The EfficienSea2 </a:t>
            </a:r>
            <a:r>
              <a:rPr lang="en-US" sz="2000" dirty="0">
                <a:solidFill>
                  <a:srgbClr val="08374B"/>
                </a:solidFill>
              </a:rPr>
              <a:t>project </a:t>
            </a:r>
            <a:r>
              <a:rPr lang="en-US" sz="2000" dirty="0" smtClean="0">
                <a:solidFill>
                  <a:srgbClr val="08374B"/>
                </a:solidFill>
              </a:rPr>
              <a:t>creates and deploys </a:t>
            </a:r>
            <a:r>
              <a:rPr lang="en-US" sz="2000" dirty="0">
                <a:solidFill>
                  <a:srgbClr val="08374B"/>
                </a:solidFill>
              </a:rPr>
              <a:t>innovative and smart solutions </a:t>
            </a:r>
            <a:r>
              <a:rPr lang="en-US" sz="2000" dirty="0" smtClean="0">
                <a:solidFill>
                  <a:srgbClr val="08374B"/>
                </a:solidFill>
              </a:rPr>
              <a:t>for efficient</a:t>
            </a:r>
            <a:r>
              <a:rPr lang="en-US" sz="2000" dirty="0">
                <a:solidFill>
                  <a:srgbClr val="08374B"/>
                </a:solidFill>
              </a:rPr>
              <a:t>, safe and sustainable traffic at sea through improved connectivity </a:t>
            </a:r>
            <a:r>
              <a:rPr lang="en-US" sz="2000" dirty="0" smtClean="0">
                <a:solidFill>
                  <a:srgbClr val="08374B"/>
                </a:solidFill>
              </a:rPr>
              <a:t>for </a:t>
            </a:r>
            <a:r>
              <a:rPr lang="da-DK" sz="2000" dirty="0" err="1" smtClean="0">
                <a:solidFill>
                  <a:srgbClr val="08374B"/>
                </a:solidFill>
              </a:rPr>
              <a:t>ships</a:t>
            </a:r>
            <a:r>
              <a:rPr lang="da-DK" sz="2000" dirty="0">
                <a:solidFill>
                  <a:srgbClr val="08374B"/>
                </a:solidFill>
              </a:rPr>
              <a:t>.</a:t>
            </a:r>
          </a:p>
          <a:p>
            <a:endParaRPr lang="en-GB" sz="2000" dirty="0" smtClean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8374B"/>
                </a:solidFill>
              </a:rPr>
              <a:t>EfficienSea2 develops the essential solutions that are the prerequisites for taking e-Navigation from testbeds to real-life implementation.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8374B"/>
                </a:solidFill>
              </a:rPr>
              <a:t>EfficienSea2 is a demonstrator in the Arctic and Baltic Sea and the first generation of a coherent e-Navigation solution.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8374B"/>
                </a:solidFill>
              </a:rPr>
              <a:t>Through global collaboration, use of open source software and an explicit aim for </a:t>
            </a:r>
            <a:r>
              <a:rPr lang="en-US" sz="2000" dirty="0" err="1">
                <a:solidFill>
                  <a:srgbClr val="08374B"/>
                </a:solidFill>
              </a:rPr>
              <a:t>standardised</a:t>
            </a:r>
            <a:r>
              <a:rPr lang="en-US" sz="2000" dirty="0">
                <a:solidFill>
                  <a:srgbClr val="08374B"/>
                </a:solidFill>
              </a:rPr>
              <a:t> solutions, Efficiensea2 is paving the way for a global roll out of e-Navigation.</a:t>
            </a:r>
          </a:p>
          <a:p>
            <a:endParaRPr lang="en-GB" sz="2000" b="1" dirty="0" smtClean="0">
              <a:solidFill>
                <a:srgbClr val="08374B"/>
              </a:solidFill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da-DK" dirty="0" smtClean="0"/>
              <a:t>Overall </a:t>
            </a:r>
            <a:r>
              <a:rPr lang="da-DK" dirty="0" err="1" smtClean="0"/>
              <a:t>aim</a:t>
            </a:r>
            <a:r>
              <a:rPr lang="da-DK" dirty="0" smtClean="0"/>
              <a:t> – </a:t>
            </a:r>
            <a:r>
              <a:rPr lang="da-DK" dirty="0" err="1" smtClean="0"/>
              <a:t>getting</a:t>
            </a:r>
            <a:r>
              <a:rPr lang="da-DK" dirty="0" smtClean="0"/>
              <a:t> </a:t>
            </a:r>
            <a:r>
              <a:rPr lang="da-DK" dirty="0" err="1" smtClean="0"/>
              <a:t>connected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7061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dsholder til indhold 1"/>
          <p:cNvSpPr txBox="1">
            <a:spLocks/>
          </p:cNvSpPr>
          <p:nvPr/>
        </p:nvSpPr>
        <p:spPr>
          <a:xfrm>
            <a:off x="448304" y="1575635"/>
            <a:ext cx="8147248" cy="312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</a:rPr>
              <a:t>Today</a:t>
            </a:r>
            <a:r>
              <a:rPr lang="en-US" sz="2000" dirty="0">
                <a:solidFill>
                  <a:srgbClr val="08374B"/>
                </a:solidFill>
              </a:rPr>
              <a:t>, information exchange between ships and shore is unstable, costly </a:t>
            </a:r>
            <a:r>
              <a:rPr lang="en-US" sz="2000" dirty="0" smtClean="0">
                <a:solidFill>
                  <a:srgbClr val="08374B"/>
                </a:solidFill>
              </a:rPr>
              <a:t>and marked </a:t>
            </a:r>
            <a:r>
              <a:rPr lang="en-US" sz="2000" dirty="0">
                <a:solidFill>
                  <a:srgbClr val="08374B"/>
                </a:solidFill>
              </a:rPr>
              <a:t>by old technology and non-</a:t>
            </a:r>
            <a:r>
              <a:rPr lang="en-US" sz="2000" dirty="0" err="1">
                <a:solidFill>
                  <a:srgbClr val="08374B"/>
                </a:solidFill>
              </a:rPr>
              <a:t>standardised</a:t>
            </a:r>
            <a:r>
              <a:rPr lang="en-US" sz="2000" dirty="0">
                <a:solidFill>
                  <a:srgbClr val="08374B"/>
                </a:solidFill>
              </a:rPr>
              <a:t> solutions. </a:t>
            </a:r>
            <a:endParaRPr lang="en-US" sz="2000" dirty="0" smtClean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</a:rPr>
              <a:t>This increases the </a:t>
            </a:r>
            <a:r>
              <a:rPr lang="en-US" sz="2000" dirty="0">
                <a:solidFill>
                  <a:srgbClr val="08374B"/>
                </a:solidFill>
              </a:rPr>
              <a:t>risk of accidents, inefficiency and administrative </a:t>
            </a:r>
            <a:r>
              <a:rPr lang="en-US" sz="2000" dirty="0" smtClean="0">
                <a:solidFill>
                  <a:srgbClr val="08374B"/>
                </a:solidFill>
              </a:rPr>
              <a:t>burdens.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</a:rPr>
              <a:t>Furthermore, incentives </a:t>
            </a:r>
            <a:r>
              <a:rPr lang="en-US" sz="2000" dirty="0">
                <a:solidFill>
                  <a:srgbClr val="08374B"/>
                </a:solidFill>
              </a:rPr>
              <a:t>to comply with emission regulations are limited, which </a:t>
            </a:r>
            <a:r>
              <a:rPr lang="en-US" sz="2000" dirty="0" smtClean="0">
                <a:solidFill>
                  <a:srgbClr val="08374B"/>
                </a:solidFill>
              </a:rPr>
              <a:t>adversely impacts </a:t>
            </a:r>
            <a:r>
              <a:rPr lang="en-US" sz="2000" dirty="0">
                <a:solidFill>
                  <a:srgbClr val="08374B"/>
                </a:solidFill>
              </a:rPr>
              <a:t>the environment. </a:t>
            </a:r>
            <a:endParaRPr lang="en-US" sz="2000" dirty="0" smtClean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8374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</a:rPr>
              <a:t>The </a:t>
            </a:r>
            <a:r>
              <a:rPr lang="en-US" sz="2000" dirty="0">
                <a:solidFill>
                  <a:srgbClr val="08374B"/>
                </a:solidFill>
              </a:rPr>
              <a:t>need for operational solutions in the </a:t>
            </a:r>
            <a:r>
              <a:rPr lang="en-US" sz="2000" dirty="0" smtClean="0">
                <a:solidFill>
                  <a:srgbClr val="08374B"/>
                </a:solidFill>
              </a:rPr>
              <a:t>maritime domain </a:t>
            </a:r>
            <a:r>
              <a:rPr lang="en-US" sz="2000" dirty="0">
                <a:solidFill>
                  <a:srgbClr val="08374B"/>
                </a:solidFill>
              </a:rPr>
              <a:t>is significant. </a:t>
            </a:r>
            <a:endParaRPr lang="en-US" sz="2000" dirty="0" smtClean="0">
              <a:solidFill>
                <a:srgbClr val="08374B"/>
              </a:solidFill>
            </a:endParaRPr>
          </a:p>
          <a:p>
            <a:endParaRPr lang="en-GB" sz="2000" dirty="0" smtClean="0">
              <a:solidFill>
                <a:srgbClr val="08374B"/>
              </a:solidFill>
            </a:endParaRPr>
          </a:p>
          <a:p>
            <a:endParaRPr lang="en-GB" sz="2000" b="1" dirty="0" smtClean="0">
              <a:solidFill>
                <a:srgbClr val="08374B"/>
              </a:solidFill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Challenge – risk of accidents and inefficiency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0663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Partners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32 dedicated partners, all carefully selected </a:t>
            </a:r>
            <a:r>
              <a:rPr lang="en-US" dirty="0"/>
              <a:t>to ensure maximum impact of the developed </a:t>
            </a:r>
            <a:r>
              <a:rPr lang="en-US" dirty="0" smtClean="0"/>
              <a:t>solutions</a:t>
            </a:r>
            <a:endParaRPr lang="en-US" dirty="0"/>
          </a:p>
          <a:p>
            <a:endParaRPr lang="da-DK" dirty="0"/>
          </a:p>
          <a:p>
            <a:endParaRPr lang="en-US" dirty="0"/>
          </a:p>
          <a:p>
            <a:endParaRPr lang="da-DK" dirty="0"/>
          </a:p>
        </p:txBody>
      </p:sp>
      <p:pic>
        <p:nvPicPr>
          <p:cNvPr id="6" name="Billede 5" descr="Skærmbillede 2015-10-02 kl. 13.17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61716"/>
            <a:ext cx="8460432" cy="355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42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Project </a:t>
            </a:r>
            <a:r>
              <a:rPr lang="da-DK" dirty="0" err="1"/>
              <a:t>s</a:t>
            </a:r>
            <a:r>
              <a:rPr lang="da-DK" dirty="0" err="1" smtClean="0"/>
              <a:t>cope</a:t>
            </a:r>
            <a:r>
              <a:rPr lang="da-DK" dirty="0" smtClean="0"/>
              <a:t> – </a:t>
            </a:r>
            <a:r>
              <a:rPr lang="da-DK" dirty="0" err="1"/>
              <a:t>f</a:t>
            </a:r>
            <a:r>
              <a:rPr lang="da-DK" dirty="0" err="1" smtClean="0"/>
              <a:t>our</a:t>
            </a:r>
            <a:r>
              <a:rPr lang="da-DK" dirty="0" smtClean="0"/>
              <a:t> </a:t>
            </a:r>
            <a:r>
              <a:rPr lang="da-DK" dirty="0" err="1" smtClean="0"/>
              <a:t>areas</a:t>
            </a:r>
            <a:r>
              <a:rPr lang="da-DK" dirty="0" smtClean="0"/>
              <a:t> of </a:t>
            </a:r>
            <a:r>
              <a:rPr lang="da-DK" dirty="0" err="1" smtClean="0"/>
              <a:t>focus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da-DK" dirty="0"/>
              <a:t>End </a:t>
            </a:r>
            <a:r>
              <a:rPr lang="da-DK" dirty="0" err="1"/>
              <a:t>user</a:t>
            </a:r>
            <a:r>
              <a:rPr lang="da-DK" dirty="0"/>
              <a:t> services – smart navigation and </a:t>
            </a:r>
            <a:r>
              <a:rPr lang="da-DK" dirty="0" smtClean="0"/>
              <a:t>administration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dirty="0" smtClean="0"/>
              <a:t>End user platforms – </a:t>
            </a:r>
            <a:r>
              <a:rPr lang="en-US" dirty="0"/>
              <a:t>web and onboard equipment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dirty="0"/>
              <a:t>Communication framework – The Maritime Cloud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dirty="0"/>
              <a:t>Communication channels – smart roaming and VDES</a:t>
            </a:r>
            <a:endParaRPr lang="en-GB" dirty="0"/>
          </a:p>
          <a:p>
            <a:endParaRPr lang="da-DK" dirty="0"/>
          </a:p>
          <a:p>
            <a:endParaRPr lang="en-US" dirty="0"/>
          </a:p>
          <a:p>
            <a:endParaRPr lang="da-DK" dirty="0"/>
          </a:p>
        </p:txBody>
      </p:sp>
      <p:sp>
        <p:nvSpPr>
          <p:cNvPr id="5" name="Ellipse 4"/>
          <p:cNvSpPr/>
          <p:nvPr/>
        </p:nvSpPr>
        <p:spPr>
          <a:xfrm>
            <a:off x="510864" y="1623400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1</a:t>
            </a:r>
          </a:p>
        </p:txBody>
      </p:sp>
      <p:sp>
        <p:nvSpPr>
          <p:cNvPr id="7" name="Ellipse 6"/>
          <p:cNvSpPr/>
          <p:nvPr/>
        </p:nvSpPr>
        <p:spPr>
          <a:xfrm>
            <a:off x="525208" y="249431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2</a:t>
            </a:r>
            <a:endParaRPr lang="da-DK" dirty="0"/>
          </a:p>
        </p:txBody>
      </p:sp>
      <p:sp>
        <p:nvSpPr>
          <p:cNvPr id="8" name="Ellipse 7"/>
          <p:cNvSpPr/>
          <p:nvPr/>
        </p:nvSpPr>
        <p:spPr>
          <a:xfrm>
            <a:off x="525208" y="337275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3</a:t>
            </a:r>
          </a:p>
        </p:txBody>
      </p:sp>
      <p:sp>
        <p:nvSpPr>
          <p:cNvPr id="9" name="Ellipse 8"/>
          <p:cNvSpPr/>
          <p:nvPr/>
        </p:nvSpPr>
        <p:spPr>
          <a:xfrm>
            <a:off x="525208" y="4254042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4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8149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1</a:t>
            </a:r>
            <a:endParaRPr lang="da-DK" dirty="0"/>
          </a:p>
        </p:txBody>
      </p:sp>
      <p:sp>
        <p:nvSpPr>
          <p:cNvPr id="6" name="Ellipse 5"/>
          <p:cNvSpPr/>
          <p:nvPr/>
        </p:nvSpPr>
        <p:spPr>
          <a:xfrm>
            <a:off x="467544" y="1988840"/>
            <a:ext cx="3312000" cy="3312000"/>
          </a:xfrm>
          <a:prstGeom prst="ellipse">
            <a:avLst/>
          </a:prstGeom>
          <a:solidFill>
            <a:srgbClr val="FFFFFF"/>
          </a:solidFill>
          <a:ln>
            <a:solidFill>
              <a:schemeClr val="accent5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7" name="Ellipse 6"/>
          <p:cNvSpPr/>
          <p:nvPr/>
        </p:nvSpPr>
        <p:spPr>
          <a:xfrm>
            <a:off x="539552" y="2061200"/>
            <a:ext cx="3168000" cy="3168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8" name="Pladsholder til indhold 2"/>
          <p:cNvSpPr txBox="1">
            <a:spLocks/>
          </p:cNvSpPr>
          <p:nvPr/>
        </p:nvSpPr>
        <p:spPr>
          <a:xfrm>
            <a:off x="4427984" y="1628800"/>
            <a:ext cx="41148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8374B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da-DK" sz="1600" b="1" dirty="0" smtClean="0"/>
              <a:t>Maritime Safety Information</a:t>
            </a:r>
          </a:p>
          <a:p>
            <a:pPr marL="285750" indent="-285750"/>
            <a:r>
              <a:rPr lang="da-DK" sz="1600" b="1" dirty="0" err="1" smtClean="0"/>
              <a:t>Notices</a:t>
            </a:r>
            <a:r>
              <a:rPr lang="da-DK" sz="1600" b="1" dirty="0" smtClean="0"/>
              <a:t> to Mariners</a:t>
            </a:r>
          </a:p>
          <a:p>
            <a:pPr marL="285750" indent="-285750"/>
            <a:r>
              <a:rPr lang="da-DK" sz="1600" b="1" dirty="0" err="1" smtClean="0"/>
              <a:t>Meterological</a:t>
            </a:r>
            <a:r>
              <a:rPr lang="da-DK" sz="1600" b="1" dirty="0" smtClean="0"/>
              <a:t> Information on Route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err="1" smtClean="0"/>
              <a:t>Ice</a:t>
            </a:r>
            <a:r>
              <a:rPr lang="da-DK" sz="1600" b="1" dirty="0" smtClean="0"/>
              <a:t> Charts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err="1" smtClean="0"/>
              <a:t>Crowd</a:t>
            </a:r>
            <a:r>
              <a:rPr lang="da-DK" sz="1600" b="1" dirty="0" smtClean="0"/>
              <a:t> </a:t>
            </a:r>
            <a:r>
              <a:rPr lang="da-DK" sz="1600" b="1" dirty="0" err="1" smtClean="0"/>
              <a:t>Sourcing</a:t>
            </a:r>
            <a:r>
              <a:rPr lang="da-DK" sz="1600" b="1" dirty="0" smtClean="0"/>
              <a:t> of </a:t>
            </a:r>
            <a:r>
              <a:rPr lang="da-DK" sz="1600" b="1" dirty="0" err="1" smtClean="0"/>
              <a:t>Ice</a:t>
            </a:r>
            <a:r>
              <a:rPr lang="da-DK" sz="1600" b="1" dirty="0" smtClean="0"/>
              <a:t> Information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err="1" smtClean="0"/>
              <a:t>Nautical</a:t>
            </a:r>
            <a:r>
              <a:rPr lang="da-DK" sz="1600" b="1" dirty="0" smtClean="0"/>
              <a:t> Charts </a:t>
            </a:r>
            <a:r>
              <a:rPr lang="da-DK" sz="1600" b="1" dirty="0" err="1" smtClean="0"/>
              <a:t>based</a:t>
            </a:r>
            <a:r>
              <a:rPr lang="da-DK" sz="1600" b="1" dirty="0" smtClean="0"/>
              <a:t> on S100 Standards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smtClean="0"/>
              <a:t>Smart </a:t>
            </a:r>
            <a:r>
              <a:rPr lang="da-DK" sz="1600" b="1" dirty="0" err="1" smtClean="0"/>
              <a:t>Buoy</a:t>
            </a:r>
            <a:r>
              <a:rPr lang="da-DK" sz="1600" b="1" dirty="0" smtClean="0"/>
              <a:t> </a:t>
            </a:r>
            <a:r>
              <a:rPr lang="da-DK" sz="1600" b="1" dirty="0" err="1" smtClean="0"/>
              <a:t>Interaction</a:t>
            </a:r>
            <a:endParaRPr lang="da-DK" sz="1600" b="1" dirty="0" smtClean="0"/>
          </a:p>
          <a:p>
            <a:pPr marL="285750" indent="-285750">
              <a:buFont typeface="Arial"/>
              <a:buChar char="•"/>
            </a:pPr>
            <a:r>
              <a:rPr lang="da-DK" sz="1600" b="1" dirty="0" smtClean="0"/>
              <a:t>Route </a:t>
            </a:r>
            <a:r>
              <a:rPr lang="da-DK" sz="1600" b="1" dirty="0" err="1" smtClean="0"/>
              <a:t>Optimisation</a:t>
            </a:r>
            <a:endParaRPr lang="da-DK" sz="1600" b="1" dirty="0" smtClean="0"/>
          </a:p>
          <a:p>
            <a:pPr marL="285750" indent="-285750">
              <a:buFont typeface="Arial"/>
              <a:buChar char="•"/>
            </a:pPr>
            <a:r>
              <a:rPr lang="da-DK" sz="1600" b="1" dirty="0" smtClean="0"/>
              <a:t>Route Exchange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smtClean="0"/>
              <a:t>No-go </a:t>
            </a:r>
            <a:r>
              <a:rPr lang="da-DK" sz="1600" b="1" dirty="0" err="1"/>
              <a:t>A</a:t>
            </a:r>
            <a:r>
              <a:rPr lang="da-DK" sz="1600" b="1" dirty="0" err="1" smtClean="0"/>
              <a:t>reas</a:t>
            </a:r>
            <a:r>
              <a:rPr lang="da-DK" sz="1600" b="1" dirty="0" smtClean="0"/>
              <a:t> &amp; </a:t>
            </a:r>
            <a:r>
              <a:rPr lang="da-DK" sz="1600" b="1" dirty="0" err="1" smtClean="0"/>
              <a:t>Comfort</a:t>
            </a:r>
            <a:r>
              <a:rPr lang="da-DK" sz="1600" b="1" dirty="0" smtClean="0"/>
              <a:t> Zones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err="1" smtClean="0"/>
              <a:t>Arctic</a:t>
            </a:r>
            <a:r>
              <a:rPr lang="da-DK" sz="1600" b="1" dirty="0" smtClean="0"/>
              <a:t> Live Position </a:t>
            </a:r>
            <a:r>
              <a:rPr lang="da-DK" sz="1600" b="1" dirty="0" err="1" smtClean="0"/>
              <a:t>Sharing</a:t>
            </a:r>
            <a:endParaRPr lang="da-DK" sz="1600" b="1" dirty="0" smtClean="0"/>
          </a:p>
          <a:p>
            <a:pPr marL="285750" indent="-285750">
              <a:buFont typeface="Arial"/>
              <a:buChar char="•"/>
            </a:pPr>
            <a:r>
              <a:rPr lang="da-DK" sz="1600" b="1" dirty="0" err="1" smtClean="0"/>
              <a:t>Arctic</a:t>
            </a:r>
            <a:r>
              <a:rPr lang="da-DK" sz="1600" b="1" dirty="0" smtClean="0"/>
              <a:t> SAR Tool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smtClean="0"/>
              <a:t>Space </a:t>
            </a:r>
            <a:r>
              <a:rPr lang="da-DK" sz="1600" b="1" dirty="0" err="1" smtClean="0"/>
              <a:t>Weather</a:t>
            </a:r>
            <a:r>
              <a:rPr lang="da-DK" sz="1600" b="1" dirty="0" smtClean="0"/>
              <a:t> </a:t>
            </a:r>
            <a:r>
              <a:rPr lang="da-DK" sz="1600" b="1" dirty="0" err="1" smtClean="0"/>
              <a:t>Forecast</a:t>
            </a:r>
            <a:endParaRPr lang="da-DK" sz="1600" b="1" dirty="0" smtClean="0"/>
          </a:p>
          <a:p>
            <a:pPr marL="285750" indent="-285750">
              <a:buFont typeface="Arial"/>
              <a:buChar char="•"/>
            </a:pPr>
            <a:r>
              <a:rPr lang="da-DK" sz="1600" b="1" dirty="0" smtClean="0"/>
              <a:t>Automated </a:t>
            </a:r>
            <a:r>
              <a:rPr lang="da-DK" sz="1600" b="1" dirty="0" err="1" smtClean="0"/>
              <a:t>reporting</a:t>
            </a:r>
            <a:r>
              <a:rPr lang="da-DK" sz="1600" b="1" dirty="0" smtClean="0"/>
              <a:t> to Port, VTS and SRS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/>
              <a:t>D</a:t>
            </a:r>
            <a:r>
              <a:rPr lang="da-DK" sz="1600" b="1" dirty="0" smtClean="0"/>
              <a:t>istribution of Port </a:t>
            </a:r>
            <a:r>
              <a:rPr lang="da-DK" sz="1600" b="1" dirty="0"/>
              <a:t>I</a:t>
            </a:r>
            <a:r>
              <a:rPr lang="da-DK" sz="1600" b="1" dirty="0" smtClean="0"/>
              <a:t>nformation</a:t>
            </a:r>
          </a:p>
          <a:p>
            <a:pPr marL="285750" indent="-285750">
              <a:buFont typeface="Arial"/>
              <a:buChar char="•"/>
            </a:pPr>
            <a:r>
              <a:rPr lang="da-DK" sz="1600" b="1" dirty="0" err="1" smtClean="0"/>
              <a:t>Sulphur</a:t>
            </a:r>
            <a:r>
              <a:rPr lang="da-DK" sz="1600" b="1" dirty="0" smtClean="0"/>
              <a:t> Emission </a:t>
            </a:r>
            <a:r>
              <a:rPr lang="da-DK" sz="1600" b="1" dirty="0" err="1"/>
              <a:t>M</a:t>
            </a:r>
            <a:r>
              <a:rPr lang="da-DK" sz="1600" b="1" dirty="0" err="1" smtClean="0"/>
              <a:t>onitoring</a:t>
            </a:r>
            <a:endParaRPr lang="da-DK" sz="1600" b="1" dirty="0" smtClean="0"/>
          </a:p>
          <a:p>
            <a:pPr marL="0" indent="0">
              <a:buNone/>
            </a:pPr>
            <a:endParaRPr lang="en-US" sz="2400" b="1" dirty="0" smtClean="0"/>
          </a:p>
          <a:p>
            <a:endParaRPr lang="da-DK" sz="2400" b="1" dirty="0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971600" y="116632"/>
            <a:ext cx="80648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End </a:t>
            </a:r>
            <a:r>
              <a:rPr lang="da-DK" dirty="0" err="1" smtClean="0"/>
              <a:t>user</a:t>
            </a:r>
            <a:r>
              <a:rPr lang="da-DK" dirty="0" smtClean="0"/>
              <a:t> services – smart navigation and </a:t>
            </a:r>
            <a:r>
              <a:rPr lang="da-DK" dirty="0" err="1" smtClean="0"/>
              <a:t>admin</a:t>
            </a:r>
            <a:r>
              <a:rPr lang="da-DK" dirty="0" smtClean="0"/>
              <a:t>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7384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dsholder til indhold 1"/>
          <p:cNvSpPr txBox="1">
            <a:spLocks/>
          </p:cNvSpPr>
          <p:nvPr/>
        </p:nvSpPr>
        <p:spPr>
          <a:xfrm>
            <a:off x="457200" y="1585267"/>
            <a:ext cx="8138352" cy="312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EffcienSea2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identifies, develops, tests and, where possible, </a:t>
            </a:r>
            <a:r>
              <a:rPr lang="en-US" sz="2000" dirty="0" err="1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standardises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implements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solutions that reduce the risk of accidents, increase the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efficiency of </a:t>
            </a:r>
            <a:r>
              <a:rPr lang="en-US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transport chain and lower the administrative burdens and </a:t>
            </a:r>
            <a:r>
              <a:rPr lang="en-US" sz="2000" dirty="0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environmental </a:t>
            </a:r>
            <a:r>
              <a:rPr lang="da-DK" sz="2000" dirty="0" err="1" smtClean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impacts</a:t>
            </a:r>
            <a:r>
              <a:rPr lang="da-DK" sz="2000" dirty="0">
                <a:solidFill>
                  <a:srgbClr val="08374B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  <a:p>
            <a:endParaRPr lang="da-DK" sz="2000" dirty="0" smtClean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da-DK" sz="2000" b="1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Output</a:t>
            </a:r>
            <a:r>
              <a:rPr lang="da-DK" sz="2000" b="1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15 e-Navigation and e-Maritime </a:t>
            </a:r>
            <a:r>
              <a:rPr lang="da-DK" sz="2000" b="1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services</a:t>
            </a:r>
            <a:endParaRPr lang="en-US" sz="2000" b="1" dirty="0" smtClean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EfficienSea2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develops more than 15 end user services,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at different stages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maturity. Some services, like basic navigation and weather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solutions, will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 tested and implemented in real world platforms. </a:t>
            </a:r>
            <a:endParaRPr lang="en-US" sz="2000" dirty="0" smtClean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 smtClean="0">
              <a:solidFill>
                <a:srgbClr val="009FE3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Other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more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advanced services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be tested at experimental levels. Focus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open source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software and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providing input to relevant </a:t>
            </a:r>
            <a:r>
              <a:rPr lang="en-US" sz="2000" dirty="0" err="1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standardisation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bodies.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Some services are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anticipated to </a:t>
            </a:r>
            <a:r>
              <a:rPr lang="en-US" sz="2000" dirty="0" smtClean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reach new </a:t>
            </a:r>
            <a:r>
              <a:rPr lang="en-US" sz="2000" dirty="0">
                <a:solidFill>
                  <a:srgbClr val="009FE3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global standards within the project scope.</a:t>
            </a:r>
          </a:p>
          <a:p>
            <a:endParaRPr lang="en-US" sz="16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6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6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16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1</a:t>
            </a:r>
            <a:endParaRPr lang="da-DK" dirty="0"/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971600" y="116632"/>
            <a:ext cx="80648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End </a:t>
            </a:r>
            <a:r>
              <a:rPr lang="da-DK" dirty="0" err="1" smtClean="0"/>
              <a:t>user</a:t>
            </a:r>
            <a:r>
              <a:rPr lang="da-DK" dirty="0" smtClean="0"/>
              <a:t> services – smart navigation and </a:t>
            </a:r>
            <a:r>
              <a:rPr lang="da-DK" dirty="0" err="1" smtClean="0"/>
              <a:t>admin</a:t>
            </a:r>
            <a:r>
              <a:rPr lang="da-DK" dirty="0" smtClean="0"/>
              <a:t>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1703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Skærmbillede 2015-10-01 kl. 22.01.2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4" b="2806"/>
          <a:stretch/>
        </p:blipFill>
        <p:spPr>
          <a:xfrm>
            <a:off x="-36512" y="1703412"/>
            <a:ext cx="9180512" cy="4476750"/>
          </a:xfrm>
          <a:prstGeom prst="rect">
            <a:avLst/>
          </a:prstGeom>
        </p:spPr>
      </p:pic>
      <p:sp>
        <p:nvSpPr>
          <p:cNvPr id="10" name="Tekstboks 13"/>
          <p:cNvSpPr txBox="1"/>
          <p:nvPr/>
        </p:nvSpPr>
        <p:spPr>
          <a:xfrm>
            <a:off x="1691680" y="2064330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a-DK" sz="2000" dirty="0" err="1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Baltic</a:t>
            </a:r>
            <a:r>
              <a:rPr lang="da-DK" sz="2000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Web (</a:t>
            </a:r>
            <a:r>
              <a:rPr lang="da-DK" sz="2000" dirty="0" err="1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based</a:t>
            </a:r>
            <a:r>
              <a:rPr lang="da-DK" sz="2000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on </a:t>
            </a:r>
            <a:r>
              <a:rPr lang="da-DK" sz="2000" dirty="0" err="1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ArcticWeb</a:t>
            </a:r>
            <a:r>
              <a:rPr lang="da-DK" sz="2000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  <a:endParaRPr lang="da-DK" sz="2000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2" name="Tekstboks 13"/>
          <p:cNvSpPr txBox="1"/>
          <p:nvPr/>
        </p:nvSpPr>
        <p:spPr>
          <a:xfrm>
            <a:off x="5364088" y="207304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a-DK" sz="2000" dirty="0" smtClean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Commercial prototypes</a:t>
            </a:r>
            <a:endParaRPr lang="da-DK" sz="2000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5" name="Titel 3"/>
          <p:cNvSpPr txBox="1">
            <a:spLocks/>
          </p:cNvSpPr>
          <p:nvPr/>
        </p:nvSpPr>
        <p:spPr>
          <a:xfrm>
            <a:off x="457200" y="673819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8374B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     End User Platform – web and onboard equipment</a:t>
            </a:r>
          </a:p>
          <a:p>
            <a:endParaRPr lang="en-US" dirty="0"/>
          </a:p>
        </p:txBody>
      </p:sp>
      <p:sp>
        <p:nvSpPr>
          <p:cNvPr id="16" name="Ellipse 15"/>
          <p:cNvSpPr/>
          <p:nvPr/>
        </p:nvSpPr>
        <p:spPr>
          <a:xfrm>
            <a:off x="280352" y="620688"/>
            <a:ext cx="518400" cy="518400"/>
          </a:xfrm>
          <a:prstGeom prst="ellipse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8388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el slide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slide (grey blue)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slide (marine blue)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tent slides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ack slide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Brugerdefineret design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1411</Words>
  <Application>Microsoft Office PowerPoint</Application>
  <PresentationFormat>Skærmshow (4:3)</PresentationFormat>
  <Paragraphs>213</Paragraphs>
  <Slides>25</Slides>
  <Notes>9</Notes>
  <HiddenSlides>7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Diastitler</vt:lpstr>
      </vt:variant>
      <vt:variant>
        <vt:i4>25</vt:i4>
      </vt:variant>
    </vt:vector>
  </HeadingPairs>
  <TitlesOfParts>
    <vt:vector size="31" baseType="lpstr">
      <vt:lpstr>Titel slide</vt:lpstr>
      <vt:lpstr>Section slide (grey blue)</vt:lpstr>
      <vt:lpstr>Section slide (marine blue)</vt:lpstr>
      <vt:lpstr>Content slides</vt:lpstr>
      <vt:lpstr>Back slide</vt:lpstr>
      <vt:lpstr>Brugerdefineret design</vt:lpstr>
      <vt:lpstr>PowerPoint-præsentation</vt:lpstr>
      <vt:lpstr>Overall aim</vt:lpstr>
      <vt:lpstr>PowerPoint-præsentation</vt:lpstr>
      <vt:lpstr>PowerPoint-præsentation</vt:lpstr>
      <vt:lpstr>Partners</vt:lpstr>
      <vt:lpstr>Project scope – four areas of focus</vt:lpstr>
      <vt:lpstr>PowerPoint-præsentation</vt:lpstr>
      <vt:lpstr>PowerPoint-præsentation</vt:lpstr>
      <vt:lpstr>PowerPoint-præsentation</vt:lpstr>
      <vt:lpstr>PowerPoint-præsentation</vt:lpstr>
      <vt:lpstr>     Platform displays – web and onboard equipment </vt:lpstr>
      <vt:lpstr>     Communication framework – The Maritime Cloud </vt:lpstr>
      <vt:lpstr>     Communication framework – The Maritime Cloud </vt:lpstr>
      <vt:lpstr>PowerPoint-præsentation</vt:lpstr>
      <vt:lpstr>     Communication channels – smart roaming and VDES </vt:lpstr>
      <vt:lpstr>PowerPoint-præsentation</vt:lpstr>
      <vt:lpstr>Maximising Impact</vt:lpstr>
      <vt:lpstr>Output</vt:lpstr>
      <vt:lpstr>Status as of May 2016</vt:lpstr>
      <vt:lpstr>PowerPoint-præsentation</vt:lpstr>
      <vt:lpstr>PowerPoint-præsentation</vt:lpstr>
      <vt:lpstr>Midterm Conference – Getting Connected </vt:lpstr>
      <vt:lpstr>November 8th Day 1 Efficiency at Sea</vt:lpstr>
      <vt:lpstr>November 9th Day 2 e-Navigation made Real </vt:lpstr>
      <vt:lpstr>PowerPoint-præsentation</vt:lpstr>
    </vt:vector>
  </TitlesOfParts>
  <Company>Statens 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Bjørn Borbye Pedersen</dc:creator>
  <cp:lastModifiedBy>Bjørn Borbye Pedersen</cp:lastModifiedBy>
  <cp:revision>140</cp:revision>
  <dcterms:created xsi:type="dcterms:W3CDTF">2015-05-25T13:22:03Z</dcterms:created>
  <dcterms:modified xsi:type="dcterms:W3CDTF">2016-05-18T06:06:54Z</dcterms:modified>
</cp:coreProperties>
</file>